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485" r:id="rId2"/>
    <p:sldId id="758" r:id="rId3"/>
    <p:sldId id="616" r:id="rId4"/>
    <p:sldId id="663" r:id="rId5"/>
    <p:sldId id="765" r:id="rId6"/>
    <p:sldId id="759" r:id="rId7"/>
    <p:sldId id="760" r:id="rId8"/>
    <p:sldId id="762" r:id="rId9"/>
    <p:sldId id="763" r:id="rId10"/>
    <p:sldId id="761" r:id="rId11"/>
    <p:sldId id="766" r:id="rId12"/>
    <p:sldId id="751" r:id="rId13"/>
    <p:sldId id="702" r:id="rId14"/>
    <p:sldId id="683" r:id="rId15"/>
    <p:sldId id="684" r:id="rId16"/>
    <p:sldId id="705" r:id="rId17"/>
    <p:sldId id="685" r:id="rId18"/>
    <p:sldId id="695" r:id="rId19"/>
    <p:sldId id="696" r:id="rId20"/>
    <p:sldId id="692" r:id="rId21"/>
    <p:sldId id="706" r:id="rId22"/>
    <p:sldId id="698" r:id="rId23"/>
    <p:sldId id="730" r:id="rId24"/>
    <p:sldId id="707" r:id="rId25"/>
    <p:sldId id="699" r:id="rId26"/>
    <p:sldId id="648" r:id="rId27"/>
    <p:sldId id="646" r:id="rId28"/>
    <p:sldId id="708" r:id="rId29"/>
    <p:sldId id="737" r:id="rId30"/>
    <p:sldId id="710" r:id="rId31"/>
    <p:sldId id="713" r:id="rId32"/>
    <p:sldId id="734" r:id="rId33"/>
    <p:sldId id="753" r:id="rId34"/>
    <p:sldId id="773" r:id="rId35"/>
    <p:sldId id="771" r:id="rId36"/>
    <p:sldId id="772" r:id="rId37"/>
    <p:sldId id="757" r:id="rId38"/>
    <p:sldId id="769" r:id="rId39"/>
    <p:sldId id="774" r:id="rId40"/>
    <p:sldId id="775" r:id="rId41"/>
    <p:sldId id="767" r:id="rId42"/>
    <p:sldId id="770" r:id="rId43"/>
    <p:sldId id="273"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崔 哲" initials="崔" lastIdx="1" clrIdx="0">
    <p:extLst>
      <p:ext uri="{19B8F6BF-5375-455C-9EA6-DF929625EA0E}">
        <p15:presenceInfo xmlns:p15="http://schemas.microsoft.com/office/powerpoint/2012/main" userId="959554757f41a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DBC11A"/>
    <a:srgbClr val="49C581"/>
    <a:srgbClr val="FA2E2E"/>
    <a:srgbClr val="92DC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2" autoAdjust="0"/>
    <p:restoredTop sz="66491" autoAdjust="0"/>
  </p:normalViewPr>
  <p:slideViewPr>
    <p:cSldViewPr snapToGrid="0">
      <p:cViewPr varScale="1">
        <p:scale>
          <a:sx n="50" d="100"/>
          <a:sy n="50" d="100"/>
        </p:scale>
        <p:origin x="13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AF764-7EDC-49FB-8EDC-2F851785684F}" type="datetimeFigureOut">
              <a:rPr lang="zh-CN" altLang="en-US" smtClean="0"/>
              <a:t>2019/12/27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291F7-0512-420D-90E7-CA1D34F64878}" type="slidenum">
              <a:rPr lang="zh-CN" altLang="en-US" smtClean="0"/>
              <a:t>‹#›</a:t>
            </a:fld>
            <a:endParaRPr lang="zh-CN" altLang="en-US"/>
          </a:p>
        </p:txBody>
      </p:sp>
    </p:spTree>
    <p:extLst>
      <p:ext uri="{BB962C8B-B14F-4D97-AF65-F5344CB8AC3E}">
        <p14:creationId xmlns:p14="http://schemas.microsoft.com/office/powerpoint/2010/main" val="171310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6688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靠的显著度检测可以在没有先验知识的情况下筛选出图像中的重要信息，在降低图像内容理解和场景分析复杂度方面具有重要意义。因此，图像的显著性区域检测通常作为其他视觉任务的预处理步骤，包括图像缩放、局部风格化、图像拼接、图像分割、图像压缩、目标检测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10</a:t>
            </a:fld>
            <a:endParaRPr lang="zh-CN" altLang="en-US"/>
          </a:p>
        </p:txBody>
      </p:sp>
    </p:spTree>
    <p:extLst>
      <p:ext uri="{BB962C8B-B14F-4D97-AF65-F5344CB8AC3E}">
        <p14:creationId xmlns:p14="http://schemas.microsoft.com/office/powerpoint/2010/main" val="152706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461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图简要展示了显著性检测方法的发展历史，显著性检测方法大致经历了传统手工设计特征  到多层</a:t>
            </a:r>
            <a:r>
              <a:rPr lang="zh-CN" altLang="en-US" sz="1200" b="0" spc="200" dirty="0">
                <a:latin typeface="+mn-ea"/>
              </a:rPr>
              <a:t>感知机网络  再到</a:t>
            </a:r>
            <a:r>
              <a:rPr lang="zh-CN" altLang="en-US" sz="1200" b="0" spc="200" dirty="0">
                <a:solidFill>
                  <a:schemeClr val="accent1"/>
                </a:solidFill>
                <a:latin typeface="+mn-ea"/>
              </a:rPr>
              <a:t>全卷积网络的发展历程</a:t>
            </a:r>
            <a:endParaRPr lang="en-US" altLang="zh-CN" b="0" dirty="0"/>
          </a:p>
          <a:p>
            <a:r>
              <a:rPr lang="zh-CN" altLang="en-US" dirty="0"/>
              <a:t>大多数传统的非深度学习方法都是基于低级特征，并依赖于某些启发式方法</a:t>
            </a:r>
            <a:r>
              <a:rPr lang="en-US" altLang="zh-CN" dirty="0"/>
              <a:t>(</a:t>
            </a:r>
            <a:r>
              <a:rPr lang="zh-CN" altLang="en-US" dirty="0"/>
              <a:t>例如，颜色对比，背景先验等</a:t>
            </a:r>
            <a:r>
              <a:rPr lang="en-US" altLang="zh-CN" dirty="0"/>
              <a:t>)</a:t>
            </a:r>
            <a:r>
              <a:rPr lang="zh-CN" altLang="en-US" dirty="0"/>
              <a:t>。</a:t>
            </a:r>
            <a:endParaRPr lang="en-US" altLang="zh-CN" dirty="0"/>
          </a:p>
          <a:p>
            <a:r>
              <a:rPr lang="zh-CN" altLang="en-US" dirty="0"/>
              <a:t>接下来主要说一下深度学习方法</a:t>
            </a:r>
            <a:r>
              <a:rPr lang="zh-CN" altLang="en-US" sz="1200" b="0" spc="200" dirty="0">
                <a:latin typeface="+mn-ea"/>
              </a:rPr>
              <a:t>感知机网络和</a:t>
            </a:r>
            <a:r>
              <a:rPr lang="zh-CN" altLang="en-US" sz="1200" b="0" spc="200" dirty="0">
                <a:solidFill>
                  <a:schemeClr val="accent1"/>
                </a:solidFill>
                <a:latin typeface="+mn-ea"/>
              </a:rPr>
              <a:t>全卷积网络的相关工作</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12</a:t>
            </a:fld>
            <a:endParaRPr lang="zh-CN" altLang="en-US"/>
          </a:p>
        </p:txBody>
      </p:sp>
    </p:spTree>
    <p:extLst>
      <p:ext uri="{BB962C8B-B14F-4D97-AF65-F5344CB8AC3E}">
        <p14:creationId xmlns:p14="http://schemas.microsoft.com/office/powerpoint/2010/main" val="2665035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首先是多层感知机网络的代表性工作</a:t>
            </a:r>
            <a:endParaRPr lang="en-US" altLang="zh-CN" dirty="0"/>
          </a:p>
          <a:p>
            <a:r>
              <a:rPr lang="zh-CN" altLang="en-US" dirty="0"/>
              <a:t>手工制作的低级特征无法产生足够好的显著性图，</a:t>
            </a:r>
            <a:r>
              <a:rPr lang="zh-CN" altLang="en-US" dirty="0">
                <a:latin typeface="微软雅黑" panose="020B0503020204020204" pitchFamily="34" charset="-122"/>
                <a:ea typeface="微软雅黑" panose="020B0503020204020204" pitchFamily="34" charset="-122"/>
              </a:rPr>
              <a:t>为了更好地检测语义显著的对象，高层次的语义特征变得非常重要，因此引入多层感知机来提取特征</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13</a:t>
            </a:fld>
            <a:endParaRPr lang="zh-CN" altLang="en-US"/>
          </a:p>
        </p:txBody>
      </p:sp>
    </p:spTree>
    <p:extLst>
      <p:ext uri="{BB962C8B-B14F-4D97-AF65-F5344CB8AC3E}">
        <p14:creationId xmlns:p14="http://schemas.microsoft.com/office/powerpoint/2010/main" val="3462466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dirty="0"/>
              <a:t>提出的网络结构如图，模型为图像的每个处理单元提取深层特征，以训练</a:t>
            </a:r>
            <a:r>
              <a:rPr lang="en-US" altLang="zh-CN" dirty="0"/>
              <a:t>MLP</a:t>
            </a:r>
            <a:r>
              <a:rPr lang="zh-CN" altLang="en-US" dirty="0"/>
              <a:t>分类器进行显著性得分预测。</a:t>
            </a:r>
            <a:endParaRPr lang="en-US" altLang="zh-CN" dirty="0"/>
          </a:p>
          <a:p>
            <a:pPr lvl="0">
              <a:lnSpc>
                <a:spcPct val="150000"/>
              </a:lnSpc>
              <a:defRPr/>
            </a:pPr>
            <a:r>
              <a:rPr lang="zh-CN" altLang="en-US" dirty="0"/>
              <a:t>尽管基于</a:t>
            </a:r>
            <a:r>
              <a:rPr lang="en-US" altLang="zh-CN" dirty="0"/>
              <a:t>MLP</a:t>
            </a:r>
            <a:r>
              <a:rPr lang="zh-CN" altLang="en-US" dirty="0"/>
              <a:t>的显著性检测模型的性能优于以前的非深度学习显著性检测模型，但它们无法捕获关键的空间信息，并且由于它们需要逐一处理所有子单元而非常耗时</a:t>
            </a: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的所有像素共享相同的显著性得分（这并不精确）</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B0291F7-0512-420D-90E7-CA1D34F64878}" type="slidenum">
              <a:rPr lang="zh-CN" altLang="en-US" smtClean="0"/>
              <a:t>14</a:t>
            </a:fld>
            <a:endParaRPr lang="zh-CN" altLang="en-US"/>
          </a:p>
        </p:txBody>
      </p:sp>
    </p:spTree>
    <p:extLst>
      <p:ext uri="{BB962C8B-B14F-4D97-AF65-F5344CB8AC3E}">
        <p14:creationId xmlns:p14="http://schemas.microsoft.com/office/powerpoint/2010/main" val="98767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受到</a:t>
            </a:r>
            <a:r>
              <a:rPr lang="en-US" altLang="zh-CN" dirty="0"/>
              <a:t>FCN</a:t>
            </a:r>
            <a:r>
              <a:rPr lang="zh-CN" altLang="en-US" dirty="0"/>
              <a:t>在语义分割方面的巨大成功的启发，最新的显著性检测模型将图像分类模型</a:t>
            </a:r>
            <a:r>
              <a:rPr lang="en-US" altLang="zh-CN" dirty="0"/>
              <a:t>(</a:t>
            </a:r>
            <a:r>
              <a:rPr lang="zh-CN" altLang="en-US" dirty="0"/>
              <a:t>如</a:t>
            </a:r>
            <a:r>
              <a:rPr lang="en-US" altLang="zh-CN" dirty="0" err="1"/>
              <a:t>VGGNet</a:t>
            </a:r>
            <a:r>
              <a:rPr lang="zh-CN" altLang="en-US" dirty="0"/>
              <a:t>和</a:t>
            </a:r>
            <a:r>
              <a:rPr lang="en-US" altLang="zh-CN" dirty="0" err="1"/>
              <a:t>ResNet</a:t>
            </a:r>
            <a:r>
              <a:rPr lang="en-US" altLang="zh-CN" dirty="0"/>
              <a:t>)</a:t>
            </a:r>
            <a:r>
              <a:rPr lang="zh-CN" altLang="en-US" dirty="0"/>
              <a:t>修改为全卷积模型。这些模型可以进行端到端的显著性学习，并且可以在单个前馈过程中有效地预测显著性图。</a:t>
            </a:r>
            <a:endParaRPr lang="en-US" altLang="zh-CN" dirty="0"/>
          </a:p>
          <a:p>
            <a:r>
              <a:rPr lang="zh-CN" altLang="en-US" dirty="0"/>
              <a:t>典型的网络结构可以分为五类：单工作流网络 、多工作流网络 、多分支融合网络、自底而上</a:t>
            </a:r>
            <a:r>
              <a:rPr lang="en-US" altLang="zh-CN" dirty="0"/>
              <a:t>/</a:t>
            </a:r>
            <a:r>
              <a:rPr lang="zh-CN" altLang="en-US" dirty="0"/>
              <a:t>自顶而下网络和多任务网络</a:t>
            </a:r>
            <a:endParaRPr lang="en-US" altLang="zh-CN" dirty="0"/>
          </a:p>
          <a:p>
            <a:r>
              <a:rPr lang="zh-CN" altLang="en-US" dirty="0"/>
              <a:t>接下来将分别介绍它们的代表性工作</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15</a:t>
            </a:fld>
            <a:endParaRPr lang="zh-CN" altLang="en-US"/>
          </a:p>
        </p:txBody>
      </p:sp>
    </p:spTree>
    <p:extLst>
      <p:ext uri="{BB962C8B-B14F-4D97-AF65-F5344CB8AC3E}">
        <p14:creationId xmlns:p14="http://schemas.microsoft.com/office/powerpoint/2010/main" val="3653238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首先是单工作流网络的代表工作 翻</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16</a:t>
            </a:fld>
            <a:endParaRPr lang="zh-CN" altLang="en-US"/>
          </a:p>
        </p:txBody>
      </p:sp>
    </p:spTree>
    <p:extLst>
      <p:ext uri="{BB962C8B-B14F-4D97-AF65-F5344CB8AC3E}">
        <p14:creationId xmlns:p14="http://schemas.microsoft.com/office/powerpoint/2010/main" val="283723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latin typeface="微软雅黑" panose="020B0503020204020204" pitchFamily="34" charset="-122"/>
                <a:ea typeface="微软雅黑" panose="020B0503020204020204" pitchFamily="34" charset="-122"/>
              </a:rPr>
              <a:t>文章提出的网络的每一步都是一个全卷积神经网络，首先经过卷积池化层得到高层特征，然后经过反卷积层恢复图像的原始尺寸</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在每一个时间步中，我们通过全卷积神经网络将输入的图像和显著性先验图都向前推进，得到预测的显著性映射，进而作为下一个时间步的显著性先验图。第一时间步骤中的先验映射通过包含表示潜在显著区域的显著性先验来初始化。</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17</a:t>
            </a:fld>
            <a:endParaRPr lang="zh-CN" altLang="en-US"/>
          </a:p>
        </p:txBody>
      </p:sp>
    </p:spTree>
    <p:extLst>
      <p:ext uri="{BB962C8B-B14F-4D97-AF65-F5344CB8AC3E}">
        <p14:creationId xmlns:p14="http://schemas.microsoft.com/office/powerpoint/2010/main" val="364908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该方法的优势在于：</a:t>
            </a:r>
            <a:endParaRPr lang="en-US" altLang="zh-CN" dirty="0"/>
          </a:p>
          <a:p>
            <a:r>
              <a:rPr lang="zh-CN" altLang="en-US" dirty="0"/>
              <a:t>利用显著性先验，使深度模型的训练更容易，预测更准确；</a:t>
            </a:r>
          </a:p>
          <a:p>
            <a:r>
              <a:rPr lang="zh-CN" altLang="en-US" dirty="0"/>
              <a:t>每一步全卷积神经网络的输出被提供为反馈信号，使得模型能够通过纠正其先前的错误来重新确定显著性预测，直到在最后一个时间步骤中产生最终预测。</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20</a:t>
            </a:fld>
            <a:endParaRPr lang="zh-CN" altLang="en-US"/>
          </a:p>
        </p:txBody>
      </p:sp>
    </p:spTree>
    <p:extLst>
      <p:ext uri="{BB962C8B-B14F-4D97-AF65-F5344CB8AC3E}">
        <p14:creationId xmlns:p14="http://schemas.microsoft.com/office/powerpoint/2010/main" val="188437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然后是多工作流网络的代表工作 翻</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21</a:t>
            </a:fld>
            <a:endParaRPr lang="zh-CN" altLang="en-US"/>
          </a:p>
        </p:txBody>
      </p:sp>
    </p:spTree>
    <p:extLst>
      <p:ext uri="{BB962C8B-B14F-4D97-AF65-F5344CB8AC3E}">
        <p14:creationId xmlns:p14="http://schemas.microsoft.com/office/powerpoint/2010/main" val="162497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今天我报告的内容主要有一下几个方面</a:t>
            </a:r>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3954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zh-CN" altLang="en-US" dirty="0"/>
              <a:t>在第一阶段，</a:t>
            </a:r>
            <a:r>
              <a:rPr lang="zh-CN" altLang="en-US" dirty="0">
                <a:latin typeface="微软雅黑" panose="020B0503020204020204" pitchFamily="34" charset="-122"/>
                <a:ea typeface="微软雅黑" panose="020B0503020204020204" pitchFamily="34" charset="-122"/>
              </a:rPr>
              <a:t>全卷积网络</a:t>
            </a:r>
            <a:r>
              <a:rPr lang="zh-CN" altLang="en-US" dirty="0"/>
              <a:t>生成一个粗糙的显著性图（图</a:t>
            </a:r>
            <a:r>
              <a:rPr lang="en-US" altLang="zh-CN" dirty="0"/>
              <a:t>.d</a:t>
            </a:r>
            <a:r>
              <a:rPr lang="zh-CN" altLang="en-US" dirty="0"/>
              <a:t>），其中丢失了很多详细的结构。</a:t>
            </a:r>
          </a:p>
          <a:p>
            <a:pPr defTabSz="342900">
              <a:lnSpc>
                <a:spcPct val="150000"/>
              </a:lnSpc>
              <a:defRPr/>
            </a:pPr>
            <a:r>
              <a:rPr lang="zh-CN" altLang="en-US" dirty="0"/>
              <a:t>然后，利用增强网络逐级连续地重新精细化前面的显著性图（图</a:t>
            </a:r>
            <a:r>
              <a:rPr lang="en-US" altLang="zh-CN" dirty="0"/>
              <a:t>.e</a:t>
            </a:r>
            <a:r>
              <a:rPr lang="zh-CN" altLang="en-US" dirty="0"/>
              <a:t>），阶段性增强网络有效地将主网络层中的高级语义特征与增强网络中的低级特征的丰富空间信息相结合。</a:t>
            </a:r>
          </a:p>
          <a:p>
            <a:pPr defTabSz="342900">
              <a:lnSpc>
                <a:spcPct val="150000"/>
              </a:lnSpc>
              <a:defRPr/>
            </a:pPr>
            <a:r>
              <a:rPr lang="zh-CN" altLang="en-US" dirty="0"/>
              <a:t>主网络有助于定位显著性对象，而带有空间金字塔模块的增强网络有助于逐渐生成更精细的细节并嵌入全局上下文信息。</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22</a:t>
            </a:fld>
            <a:endParaRPr lang="zh-CN" altLang="en-US"/>
          </a:p>
        </p:txBody>
      </p:sp>
    </p:spTree>
    <p:extLst>
      <p:ext uri="{BB962C8B-B14F-4D97-AF65-F5344CB8AC3E}">
        <p14:creationId xmlns:p14="http://schemas.microsoft.com/office/powerpoint/2010/main" val="859547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23</a:t>
            </a:fld>
            <a:endParaRPr lang="zh-CN" altLang="en-US"/>
          </a:p>
        </p:txBody>
      </p:sp>
    </p:spTree>
    <p:extLst>
      <p:ext uri="{BB962C8B-B14F-4D97-AF65-F5344CB8AC3E}">
        <p14:creationId xmlns:p14="http://schemas.microsoft.com/office/powerpoint/2010/main" val="115130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然后是多分支融合网络，这篇文章处理了不同网络层的空间尺度问题。</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24</a:t>
            </a:fld>
            <a:endParaRPr lang="zh-CN" altLang="en-US"/>
          </a:p>
        </p:txBody>
      </p:sp>
    </p:spTree>
    <p:extLst>
      <p:ext uri="{BB962C8B-B14F-4D97-AF65-F5344CB8AC3E}">
        <p14:creationId xmlns:p14="http://schemas.microsoft.com/office/powerpoint/2010/main" val="393640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从图中我们可以看到：</a:t>
            </a:r>
            <a:endParaRPr lang="en-US" altLang="zh-CN" dirty="0"/>
          </a:p>
          <a:p>
            <a:r>
              <a:rPr lang="zh-CN" altLang="en-US" dirty="0"/>
              <a:t>较深的网络层编码高层次的知识，可以更好地定位突出的对象</a:t>
            </a:r>
          </a:p>
          <a:p>
            <a:r>
              <a:rPr lang="zh-CN" altLang="en-US" dirty="0"/>
              <a:t>较浅的网络层捕捉丰富的空间信息</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25</a:t>
            </a:fld>
            <a:endParaRPr lang="zh-CN" altLang="en-US"/>
          </a:p>
        </p:txBody>
      </p:sp>
    </p:spTree>
    <p:extLst>
      <p:ext uri="{BB962C8B-B14F-4D97-AF65-F5344CB8AC3E}">
        <p14:creationId xmlns:p14="http://schemas.microsoft.com/office/powerpoint/2010/main" val="781375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文章基于</a:t>
            </a:r>
            <a:r>
              <a:rPr lang="en-US" altLang="zh-CN" dirty="0"/>
              <a:t>HED</a:t>
            </a:r>
            <a:r>
              <a:rPr lang="zh-CN" altLang="en-US" dirty="0"/>
              <a:t>的结构，并将高层信息通过短连接连接到低层，然后分别与真值图计算交叉熵损失。最后将所有输出进行融合，融合后的输出再与真值图计算交叉熵损失，有效地结合了多层信息。</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26</a:t>
            </a:fld>
            <a:endParaRPr lang="zh-CN" altLang="en-US"/>
          </a:p>
        </p:txBody>
      </p:sp>
    </p:spTree>
    <p:extLst>
      <p:ext uri="{BB962C8B-B14F-4D97-AF65-F5344CB8AC3E}">
        <p14:creationId xmlns:p14="http://schemas.microsoft.com/office/powerpoint/2010/main" val="2268300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本文的主要贡献在于提出了一种高层特征和低层特征融合的方法</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27</a:t>
            </a:fld>
            <a:endParaRPr lang="zh-CN" altLang="en-US"/>
          </a:p>
        </p:txBody>
      </p:sp>
    </p:spTree>
    <p:extLst>
      <p:ext uri="{BB962C8B-B14F-4D97-AF65-F5344CB8AC3E}">
        <p14:creationId xmlns:p14="http://schemas.microsoft.com/office/powerpoint/2010/main" val="1267901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接下来讲一下自底而上</a:t>
            </a:r>
            <a:r>
              <a:rPr lang="en-US" altLang="zh-CN" dirty="0"/>
              <a:t>/</a:t>
            </a:r>
            <a:r>
              <a:rPr lang="zh-CN" altLang="en-US" dirty="0"/>
              <a:t>自顶而下网络也就是</a:t>
            </a:r>
            <a:r>
              <a:rPr lang="en-US" altLang="zh-CN" dirty="0"/>
              <a:t>U-net</a:t>
            </a:r>
            <a:r>
              <a:rPr lang="zh-CN" altLang="en-US" dirty="0"/>
              <a:t>网络结构</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28</a:t>
            </a:fld>
            <a:endParaRPr lang="zh-CN" altLang="en-US"/>
          </a:p>
        </p:txBody>
      </p:sp>
    </p:spTree>
    <p:extLst>
      <p:ext uri="{BB962C8B-B14F-4D97-AF65-F5344CB8AC3E}">
        <p14:creationId xmlns:p14="http://schemas.microsoft.com/office/powerpoint/2010/main" val="2845592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该方法首先在最深层生成一个语义清晰但分辨率较低的粗糙显著图，通过侧边输出特征中删除当前预测的显著区域（当前预测从其较深的层上采样得到），引导整个网络依次发现互补目标区域和细节。这种自上而下的擦除方式最终可以将粗分辨率和低分辨率预测重新定义为一个完整的、高分辨率的显著性图。</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29</a:t>
            </a:fld>
            <a:endParaRPr lang="zh-CN" altLang="en-US"/>
          </a:p>
        </p:txBody>
      </p:sp>
    </p:spTree>
    <p:extLst>
      <p:ext uri="{BB962C8B-B14F-4D97-AF65-F5344CB8AC3E}">
        <p14:creationId xmlns:p14="http://schemas.microsoft.com/office/powerpoint/2010/main" val="173192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文章的主要贡献在于在</a:t>
            </a:r>
            <a:r>
              <a:rPr lang="en-US" altLang="zh-CN" dirty="0" err="1"/>
              <a:t>Unet</a:t>
            </a:r>
            <a:r>
              <a:rPr lang="zh-CN" altLang="en-US" dirty="0"/>
              <a:t>网络的基础上</a:t>
            </a:r>
            <a:endParaRPr lang="en-US" altLang="zh-CN" dirty="0"/>
          </a:p>
          <a:p>
            <a:r>
              <a:rPr lang="zh-CN" altLang="en-US" dirty="0"/>
              <a:t>将残差学习引入到显著目标检测体系结构中</a:t>
            </a:r>
            <a:endParaRPr lang="en-US" altLang="zh-CN" dirty="0"/>
          </a:p>
          <a:p>
            <a:r>
              <a:rPr lang="zh-CN" altLang="en-US" sz="1200" dirty="0">
                <a:solidFill>
                  <a:prstClr val="black"/>
                </a:solidFill>
                <a:latin typeface="微软雅黑" panose="020B0503020204020204" pitchFamily="34" charset="-122"/>
                <a:ea typeface="微软雅黑" panose="020B0503020204020204" pitchFamily="34" charset="-122"/>
              </a:rPr>
              <a:t>进一步提出了反向注意</a:t>
            </a:r>
            <a:r>
              <a:rPr lang="en-US" altLang="zh-CN" sz="1200" dirty="0">
                <a:latin typeface="微软雅黑" panose="020B0503020204020204" pitchFamily="34" charset="-122"/>
                <a:ea typeface="微软雅黑" panose="020B0503020204020204" pitchFamily="34" charset="-122"/>
              </a:rPr>
              <a:t>reverse attention</a:t>
            </a:r>
            <a:r>
              <a:rPr lang="zh-CN" altLang="en-US" sz="1200" dirty="0">
                <a:solidFill>
                  <a:prstClr val="black"/>
                </a:solidFill>
                <a:latin typeface="微软雅黑" panose="020B0503020204020204" pitchFamily="34" charset="-122"/>
                <a:ea typeface="微软雅黑" panose="020B0503020204020204" pitchFamily="34" charset="-122"/>
              </a:rPr>
              <a:t>指导侧输出残差学习</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30</a:t>
            </a:fld>
            <a:endParaRPr lang="zh-CN" altLang="en-US"/>
          </a:p>
        </p:txBody>
      </p:sp>
    </p:spTree>
    <p:extLst>
      <p:ext uri="{BB962C8B-B14F-4D97-AF65-F5344CB8AC3E}">
        <p14:creationId xmlns:p14="http://schemas.microsoft.com/office/powerpoint/2010/main" val="3627678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最后是多任务网络的代表性工作</a:t>
            </a:r>
            <a:endParaRPr lang="en-US" altLang="zh-CN" dirty="0"/>
          </a:p>
          <a:p>
            <a:r>
              <a:rPr lang="zh-CN" altLang="en-US" dirty="0"/>
              <a:t>将显著性检测和其他相关任务结合起来，共同学习</a:t>
            </a:r>
            <a:endParaRPr lang="en-US" altLang="zh-CN"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31</a:t>
            </a:fld>
            <a:endParaRPr lang="zh-CN" altLang="en-US"/>
          </a:p>
        </p:txBody>
      </p:sp>
    </p:spTree>
    <p:extLst>
      <p:ext uri="{BB962C8B-B14F-4D97-AF65-F5344CB8AC3E}">
        <p14:creationId xmlns:p14="http://schemas.microsoft.com/office/powerpoint/2010/main" val="214129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a:t>
            </a:fld>
            <a:endParaRPr lang="zh-CN" altLang="en-US"/>
          </a:p>
        </p:txBody>
      </p:sp>
    </p:spTree>
    <p:extLst>
      <p:ext uri="{BB962C8B-B14F-4D97-AF65-F5344CB8AC3E}">
        <p14:creationId xmlns:p14="http://schemas.microsoft.com/office/powerpoint/2010/main" val="3937466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人类的视觉注意力，作为一种直观的先验知识，更加符合人类视觉系统处理视觉信息的生理过程，人眼定位通常与场景中显著对象的位置相关。然而，只有少数方法试图同时解决眼动点检测和物体显著性检测。</a:t>
            </a:r>
          </a:p>
          <a:p>
            <a:r>
              <a:rPr lang="zh-CN" altLang="en-US" dirty="0"/>
              <a:t>文章提出了一个具有分支结构的全卷积网络，同时用于眼动点预测和显著对象分割，两者共同训练</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32</a:t>
            </a:fld>
            <a:endParaRPr lang="zh-CN" altLang="en-US"/>
          </a:p>
        </p:txBody>
      </p:sp>
    </p:spTree>
    <p:extLst>
      <p:ext uri="{BB962C8B-B14F-4D97-AF65-F5344CB8AC3E}">
        <p14:creationId xmlns:p14="http://schemas.microsoft.com/office/powerpoint/2010/main" val="72479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2440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尽管得益于深度学习技术，显著目标检测已经取得了重大进展，但要准确检测杂乱场景中的显著物体仍然是一项巨大的挑战。</a:t>
            </a:r>
            <a:endParaRPr lang="en-US" altLang="zh-CN" dirty="0"/>
          </a:p>
          <a:p>
            <a:r>
              <a:rPr lang="zh-CN" altLang="en-US" dirty="0"/>
              <a:t>利用图片描述指导显著性检测：显著性对比不仅表现在视觉线索的差异上，而且还涉及到高层次的认知和理解。为了更好地检测语义显著的对象，高层次的语义特征变得非常重要。为了解决这个问题，模型需要学习针对显著对象的语义特征，例如对象类别，属性和语义上下文。但是，现有的显著物体检测网络仅在像素级注释上进行训练，而没有对更高级别语义信息的监督。</a:t>
            </a:r>
            <a:endParaRPr lang="en-US" altLang="zh-CN" dirty="0"/>
          </a:p>
          <a:p>
            <a:r>
              <a:rPr lang="zh-CN" altLang="en-US" dirty="0"/>
              <a:t>图像描述和显著性检测之间的联系已经在图像描述领域中进行了探索。一些工作利用显著性检测使网络关注显著区域来辅助图像描述，这些工作假设图像描述中提到的对象在很大程度上与显著对象保持一致并相关。基于相同的假设，图像描述任务可以为显著对象检测提供丰富的语义监督。如图，从描述“</a:t>
            </a:r>
            <a:r>
              <a:rPr lang="en-US" altLang="zh-CN" dirty="0"/>
              <a:t>A woman in white is playing tennis on a court”</a:t>
            </a:r>
            <a:r>
              <a:rPr lang="zh-CN" altLang="en-US" dirty="0"/>
              <a:t>中，我们可以获得有关显著物体的类别，属性和运动的整体知识。</a:t>
            </a:r>
          </a:p>
          <a:p>
            <a:r>
              <a:rPr lang="zh-CN" altLang="en-US" dirty="0"/>
              <a:t>因此，利用图片描述作为辅助语义任务，以提高复杂场景中的显著目标检测效果。</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34</a:t>
            </a:fld>
            <a:endParaRPr lang="zh-CN" altLang="en-US"/>
          </a:p>
        </p:txBody>
      </p:sp>
    </p:spTree>
    <p:extLst>
      <p:ext uri="{BB962C8B-B14F-4D97-AF65-F5344CB8AC3E}">
        <p14:creationId xmlns:p14="http://schemas.microsoft.com/office/powerpoint/2010/main" val="3643691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我打算</a:t>
            </a:r>
            <a:r>
              <a:rPr lang="zh-CN" altLang="zh-CN" sz="1200" kern="1200" dirty="0">
                <a:solidFill>
                  <a:schemeClr val="tx1"/>
                </a:solidFill>
                <a:effectLst/>
                <a:latin typeface="+mn-lt"/>
                <a:ea typeface="+mn-ea"/>
                <a:cs typeface="+mn-cs"/>
              </a:rPr>
              <a:t>采用的模型结构框架如图所示，模型由一个共享主网络</a:t>
            </a:r>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和两个分支网络（分别为图像描述网络和显著目标检测网络）组成。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对于输入图像，使用共享</a:t>
            </a:r>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来提取多级特征，使用基于</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的图像描述模型生成该图像的描述，然后使用注意机制合并每个单词的</a:t>
            </a:r>
            <a:r>
              <a:rPr lang="en-US" altLang="zh-CN" sz="1200" kern="1200" dirty="0">
                <a:solidFill>
                  <a:schemeClr val="tx1"/>
                </a:solidFill>
                <a:effectLst/>
                <a:latin typeface="+mn-lt"/>
                <a:ea typeface="+mn-ea"/>
                <a:cs typeface="+mn-cs"/>
              </a:rPr>
              <a:t>hidden state</a:t>
            </a:r>
            <a:r>
              <a:rPr lang="zh-CN" altLang="zh-CN" sz="1200" kern="1200" dirty="0">
                <a:solidFill>
                  <a:schemeClr val="tx1"/>
                </a:solidFill>
                <a:effectLst/>
                <a:latin typeface="+mn-lt"/>
                <a:ea typeface="+mn-ea"/>
                <a:cs typeface="+mn-cs"/>
              </a:rPr>
              <a:t>，以获取描述嵌入特征向量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将描述嵌入特征向量和多级特征进行合并到显著目标检测网络中获得最终显著图。</a:t>
            </a:r>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35</a:t>
            </a:fld>
            <a:endParaRPr lang="zh-CN" altLang="en-US"/>
          </a:p>
        </p:txBody>
      </p:sp>
    </p:spTree>
    <p:extLst>
      <p:ext uri="{BB962C8B-B14F-4D97-AF65-F5344CB8AC3E}">
        <p14:creationId xmlns:p14="http://schemas.microsoft.com/office/powerpoint/2010/main" val="238933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这是具体的网络模型：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模型的主干是</a:t>
            </a:r>
            <a:r>
              <a:rPr lang="en-US" altLang="zh-CN" dirty="0" err="1"/>
              <a:t>ResNet</a:t>
            </a:r>
            <a:r>
              <a:rPr lang="zh-CN" altLang="en-US" dirty="0"/>
              <a:t>，顶部加入空间池化模块，</a:t>
            </a:r>
            <a:r>
              <a:rPr lang="zh-CN" altLang="en-US" dirty="0">
                <a:latin typeface="微软雅黑" panose="020B0503020204020204" pitchFamily="34" charset="-122"/>
                <a:ea typeface="微软雅黑" panose="020B0503020204020204" pitchFamily="34" charset="-122"/>
              </a:rPr>
              <a:t>允许每个空间位置查看不同范围的上下文，进一步扩大整个网络的感知范围</a:t>
            </a:r>
            <a:endParaRPr lang="zh-CN" altLang="en-US" dirty="0"/>
          </a:p>
          <a:p>
            <a:r>
              <a:rPr lang="zh-CN" altLang="en-US" dirty="0"/>
              <a:t>图像描述网络以</a:t>
            </a:r>
            <a:r>
              <a:rPr lang="en-US" altLang="zh-CN" dirty="0" err="1"/>
              <a:t>ResNet</a:t>
            </a:r>
            <a:r>
              <a:rPr lang="zh-CN" altLang="en-US" dirty="0"/>
              <a:t>提取的特征，作为输入并生成描述。为了从描述获取对象级语义知识，使用</a:t>
            </a:r>
            <a:r>
              <a:rPr lang="en-US" altLang="zh-CN" dirty="0"/>
              <a:t>LSTM</a:t>
            </a:r>
            <a:r>
              <a:rPr lang="zh-CN" altLang="en-US" dirty="0"/>
              <a:t>的</a:t>
            </a:r>
            <a:r>
              <a:rPr lang="en-US" altLang="zh-CN" dirty="0"/>
              <a:t>hidden state</a:t>
            </a:r>
            <a:r>
              <a:rPr lang="zh-CN" altLang="en-US" dirty="0"/>
              <a:t>来表示每个生成单词的编码特征。考虑到并非描述中的每个单词都与描述重要对象相关，采用关注机制来加权每个单词的重要性。然后，可以通过对</a:t>
            </a:r>
            <a:r>
              <a:rPr lang="en-US" altLang="zh-CN" dirty="0"/>
              <a:t>LSTM</a:t>
            </a:r>
            <a:r>
              <a:rPr lang="zh-CN" altLang="en-US" dirty="0"/>
              <a:t>的</a:t>
            </a:r>
            <a:r>
              <a:rPr lang="en-US" altLang="zh-CN" dirty="0"/>
              <a:t>hidden state</a:t>
            </a:r>
            <a:r>
              <a:rPr lang="zh-CN" altLang="en-US" dirty="0"/>
              <a:t>进行加权合并来获得描述嵌入特征向量</a:t>
            </a:r>
            <a:r>
              <a:rPr lang="en-US" altLang="zh-CN" dirty="0"/>
              <a:t>CEV</a:t>
            </a:r>
            <a:r>
              <a:rPr lang="zh-CN" altLang="en-US" dirty="0"/>
              <a:t>。</a:t>
            </a:r>
            <a:endParaRPr lang="en-US" altLang="zh-CN" dirty="0"/>
          </a:p>
          <a:p>
            <a:r>
              <a:rPr lang="zh-CN" altLang="en-US" dirty="0"/>
              <a:t>显著目标检测网络采用自底而上</a:t>
            </a:r>
            <a:r>
              <a:rPr lang="en-US" altLang="zh-CN" dirty="0"/>
              <a:t>/</a:t>
            </a:r>
            <a:r>
              <a:rPr lang="zh-CN" altLang="en-US" dirty="0"/>
              <a:t>自顶而下网络结构，将描述嵌入特征向量与</a:t>
            </a:r>
            <a:r>
              <a:rPr lang="en-US" altLang="zh-CN" dirty="0" err="1"/>
              <a:t>ResNet</a:t>
            </a:r>
            <a:r>
              <a:rPr lang="zh-CN" altLang="en-US" dirty="0"/>
              <a:t>提取的多级视觉特征进行集成，显著目标检测网络利用图像描述网络生成的描述嵌入特征向量</a:t>
            </a:r>
            <a:r>
              <a:rPr lang="en-US" altLang="zh-CN" dirty="0"/>
              <a:t>CEV</a:t>
            </a:r>
            <a:r>
              <a:rPr lang="zh-CN" altLang="en-US" dirty="0"/>
              <a:t>来捕获场景的高级语义信息，以识别显著物体</a:t>
            </a:r>
            <a:endParaRPr lang="en-US" altLang="zh-CN" dirty="0"/>
          </a:p>
          <a:p>
            <a:r>
              <a:rPr lang="zh-CN" altLang="en-US" dirty="0"/>
              <a:t>显著目标检测网络和图像描述网络在训练期间共同优化</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36</a:t>
            </a:fld>
            <a:endParaRPr lang="zh-CN" altLang="en-US"/>
          </a:p>
        </p:txBody>
      </p:sp>
    </p:spTree>
    <p:extLst>
      <p:ext uri="{BB962C8B-B14F-4D97-AF65-F5344CB8AC3E}">
        <p14:creationId xmlns:p14="http://schemas.microsoft.com/office/powerpoint/2010/main" val="4055666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下面是我已经进行的一些初步实验</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3450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38</a:t>
            </a:fld>
            <a:endParaRPr lang="zh-CN" altLang="en-US"/>
          </a:p>
        </p:txBody>
      </p:sp>
    </p:spTree>
    <p:extLst>
      <p:ext uri="{BB962C8B-B14F-4D97-AF65-F5344CB8AC3E}">
        <p14:creationId xmlns:p14="http://schemas.microsoft.com/office/powerpoint/2010/main" val="972355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459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视觉显著性检测研究主要分为两个方向：人眼关注点检测和显著性物体检测，两者的任务不同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人眼关注点检测 只需</a:t>
            </a:r>
            <a:r>
              <a:rPr lang="zh-CN" altLang="en-US" dirty="0">
                <a:latin typeface="Times New Roman" panose="02020603050405020304" pitchFamily="18" charset="0"/>
                <a:ea typeface="宋体" panose="02010600030101010101" pitchFamily="2" charset="-122"/>
                <a:cs typeface="Times New Roman" panose="02020603050405020304" pitchFamily="18" charset="0"/>
              </a:rPr>
              <a:t>高亮观察者关注的点，不是整个区域</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显著性物体检测 需要</a:t>
            </a:r>
            <a:r>
              <a:rPr lang="zh-CN" altLang="en-US" dirty="0">
                <a:latin typeface="Times New Roman" panose="02020603050405020304" pitchFamily="18" charset="0"/>
                <a:ea typeface="宋体" panose="02010600030101010101" pitchFamily="2" charset="-122"/>
                <a:cs typeface="Times New Roman" panose="02020603050405020304" pitchFamily="18" charset="0"/>
              </a:rPr>
              <a:t>精细地分割出整个物体区域，是像素级任务</a:t>
            </a:r>
          </a:p>
          <a:p>
            <a:r>
              <a:rPr lang="zh-CN" altLang="en-US" dirty="0"/>
              <a:t>我要做的方向为显著性物体检测中的二值分割。</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4</a:t>
            </a:fld>
            <a:endParaRPr lang="zh-CN" altLang="en-US"/>
          </a:p>
        </p:txBody>
      </p:sp>
    </p:spTree>
    <p:extLst>
      <p:ext uri="{BB962C8B-B14F-4D97-AF65-F5344CB8AC3E}">
        <p14:creationId xmlns:p14="http://schemas.microsoft.com/office/powerpoint/2010/main" val="14915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靠的显著度检测可以在没有先验知识的情况下筛选出图像中的重要信息，在降低图像内容理解和场景分析复杂度方面具有重要意义。因此，图像的显著性区域检测通常作为其他视觉任务的预处理步骤，包括图像缩放、局部风格化、图像拼接、图像分割、图像压缩、目标检测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5</a:t>
            </a:fld>
            <a:endParaRPr lang="zh-CN" altLang="en-US"/>
          </a:p>
        </p:txBody>
      </p:sp>
    </p:spTree>
    <p:extLst>
      <p:ext uri="{BB962C8B-B14F-4D97-AF65-F5344CB8AC3E}">
        <p14:creationId xmlns:p14="http://schemas.microsoft.com/office/powerpoint/2010/main" val="317523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靠的显著度检测可以在没有先验知识的情况下筛选出图像中的重要信息，在降低图像内容理解和场景分析复杂度方面具有重要意义。因此，图像的显著性区域检测通常作为其他视觉任务的预处理步骤，包括图像缩放、局部风格化、图像拼接、图像分割、图像压缩、目标检测等，高效的视觉显著度检测能大大提升这些任务的整体效率。</a:t>
            </a:r>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6</a:t>
            </a:fld>
            <a:endParaRPr lang="zh-CN" altLang="en-US"/>
          </a:p>
        </p:txBody>
      </p:sp>
    </p:spTree>
    <p:extLst>
      <p:ext uri="{BB962C8B-B14F-4D97-AF65-F5344CB8AC3E}">
        <p14:creationId xmlns:p14="http://schemas.microsoft.com/office/powerpoint/2010/main" val="54140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靠的显著度检测可以在没有先验知识的情况下筛选出图像中的重要信息，在降低图像内容理解和场景分析复杂度方面具有重要意义。因此，图像的显著性区域检测通常作为其他视觉任务的预处理步骤，包括图像缩放、局部风格化、图像拼接、图像分割、图像压缩、目标检测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7</a:t>
            </a:fld>
            <a:endParaRPr lang="zh-CN" altLang="en-US"/>
          </a:p>
        </p:txBody>
      </p:sp>
    </p:spTree>
    <p:extLst>
      <p:ext uri="{BB962C8B-B14F-4D97-AF65-F5344CB8AC3E}">
        <p14:creationId xmlns:p14="http://schemas.microsoft.com/office/powerpoint/2010/main" val="342900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靠的显著度检测可以在没有先验知识的情况下筛选出图像中的重要信息，在降低图像内容理解和场景分析复杂度方面具有重要意义。因此，图像的显著性区域检测通常作为其他视觉任务的预处理步骤，包括图像缩放、局部风格化、图像拼接、图像分割、图像压缩、目标检测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8</a:t>
            </a:fld>
            <a:endParaRPr lang="zh-CN" altLang="en-US"/>
          </a:p>
        </p:txBody>
      </p:sp>
    </p:spTree>
    <p:extLst>
      <p:ext uri="{BB962C8B-B14F-4D97-AF65-F5344CB8AC3E}">
        <p14:creationId xmlns:p14="http://schemas.microsoft.com/office/powerpoint/2010/main" val="3867351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靠的显著度检测可以在没有先验知识的情况下筛选出图像中的重要信息，在降低图像内容理解和场景分析复杂度方面具有重要意义。因此，图像的显著性区域检测通常作为其他视觉任务的预处理步骤，包括图像缩放、局部风格化、图像拼接、图像分割、图像压缩、目标检测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9</a:t>
            </a:fld>
            <a:endParaRPr lang="zh-CN" altLang="en-US"/>
          </a:p>
        </p:txBody>
      </p:sp>
    </p:spTree>
    <p:extLst>
      <p:ext uri="{BB962C8B-B14F-4D97-AF65-F5344CB8AC3E}">
        <p14:creationId xmlns:p14="http://schemas.microsoft.com/office/powerpoint/2010/main" val="200153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52C9E-ACD2-42D5-BD93-23DB31F61E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6638FB-1D56-49CA-9741-1F6950266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E7CFBB-EBE6-4B86-8DD7-4E20B5005256}"/>
              </a:ext>
            </a:extLst>
          </p:cNvPr>
          <p:cNvSpPr>
            <a:spLocks noGrp="1"/>
          </p:cNvSpPr>
          <p:nvPr>
            <p:ph type="dt" sz="half" idx="10"/>
          </p:nvPr>
        </p:nvSpPr>
        <p:spPr/>
        <p:txBody>
          <a:bodyPr/>
          <a:lstStyle/>
          <a:p>
            <a:fld id="{FBD66D59-FFE9-4388-B493-43FDEB8EAAD2}" type="datetime1">
              <a:rPr lang="zh-CN" altLang="en-US" smtClean="0"/>
              <a:t>2019/12/27</a:t>
            </a:fld>
            <a:endParaRPr lang="zh-CN" altLang="en-US"/>
          </a:p>
        </p:txBody>
      </p:sp>
      <p:sp>
        <p:nvSpPr>
          <p:cNvPr id="5" name="页脚占位符 4">
            <a:extLst>
              <a:ext uri="{FF2B5EF4-FFF2-40B4-BE49-F238E27FC236}">
                <a16:creationId xmlns:a16="http://schemas.microsoft.com/office/drawing/2014/main" id="{3E67FFD8-5E70-40BC-A9BB-A13F50DF50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439F7-1B08-437C-AC75-7AB276C0DBF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57280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E8A10-EF1B-4248-AED0-B29E4BB15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D671FB-0BF2-42D6-B2D9-F6199A4405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D5AB-420C-437D-BF0A-9D46C59CE7DB}"/>
              </a:ext>
            </a:extLst>
          </p:cNvPr>
          <p:cNvSpPr>
            <a:spLocks noGrp="1"/>
          </p:cNvSpPr>
          <p:nvPr>
            <p:ph type="dt" sz="half" idx="10"/>
          </p:nvPr>
        </p:nvSpPr>
        <p:spPr/>
        <p:txBody>
          <a:bodyPr/>
          <a:lstStyle/>
          <a:p>
            <a:fld id="{242328A8-FB30-4192-A0F4-91C21A444D0A}" type="datetime1">
              <a:rPr lang="zh-CN" altLang="en-US" smtClean="0"/>
              <a:t>2019/12/27</a:t>
            </a:fld>
            <a:endParaRPr lang="zh-CN" altLang="en-US"/>
          </a:p>
        </p:txBody>
      </p:sp>
      <p:sp>
        <p:nvSpPr>
          <p:cNvPr id="5" name="页脚占位符 4">
            <a:extLst>
              <a:ext uri="{FF2B5EF4-FFF2-40B4-BE49-F238E27FC236}">
                <a16:creationId xmlns:a16="http://schemas.microsoft.com/office/drawing/2014/main" id="{F1752F5C-A30C-44C6-AA72-274190696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2F6748-3041-4735-B50A-3558EF3D148F}"/>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1639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5A0B1B-D0ED-4365-BB82-F69F6E7EEB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EB838-EE27-427C-8184-97B05BF4EB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2AD041-E8DF-48F5-B074-3DDAABEB706D}"/>
              </a:ext>
            </a:extLst>
          </p:cNvPr>
          <p:cNvSpPr>
            <a:spLocks noGrp="1"/>
          </p:cNvSpPr>
          <p:nvPr>
            <p:ph type="dt" sz="half" idx="10"/>
          </p:nvPr>
        </p:nvSpPr>
        <p:spPr/>
        <p:txBody>
          <a:bodyPr/>
          <a:lstStyle/>
          <a:p>
            <a:fld id="{9547E668-33E9-4033-9DC3-43496BB92DDF}" type="datetime1">
              <a:rPr lang="zh-CN" altLang="en-US" smtClean="0"/>
              <a:t>2019/12/27</a:t>
            </a:fld>
            <a:endParaRPr lang="zh-CN" altLang="en-US"/>
          </a:p>
        </p:txBody>
      </p:sp>
      <p:sp>
        <p:nvSpPr>
          <p:cNvPr id="5" name="页脚占位符 4">
            <a:extLst>
              <a:ext uri="{FF2B5EF4-FFF2-40B4-BE49-F238E27FC236}">
                <a16:creationId xmlns:a16="http://schemas.microsoft.com/office/drawing/2014/main" id="{A5B2B884-8A47-445C-A000-77C1788DBB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8F7E8-A5BF-45EA-BA06-4298BF4B54A0}"/>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4760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5" y="2367093"/>
            <a:ext cx="10363828" cy="34241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375783-CE20-4344-82AA-E424D0C8E6C6}" type="datetime1">
              <a:rPr lang="zh-CN" altLang="en-US" smtClean="0">
                <a:solidFill>
                  <a:prstClr val="black"/>
                </a:solidFill>
              </a:rPr>
              <a:t>2019/12/27</a:t>
            </a:fld>
            <a:endParaRPr lang="zh-CN" altLang="en-US">
              <a:solidFill>
                <a:prstClr val="black"/>
              </a:solidFill>
            </a:endParaRPr>
          </a:p>
        </p:txBody>
      </p:sp>
      <p:sp>
        <p:nvSpPr>
          <p:cNvPr id="5" name="Footer Placeholder 4"/>
          <p:cNvSpPr>
            <a:spLocks noGrp="1"/>
          </p:cNvSpPr>
          <p:nvPr>
            <p:ph type="ftr" sz="quarter" idx="11"/>
          </p:nvPr>
        </p:nvSpPr>
        <p:spPr/>
        <p:txBody>
          <a:bodyPr/>
          <a:lstStyle/>
          <a:p>
            <a:endParaRPr lang="zh-CN" altLang="en-US">
              <a:solidFill>
                <a:prstClr val="black"/>
              </a:solidFill>
            </a:endParaRPr>
          </a:p>
        </p:txBody>
      </p:sp>
      <p:sp>
        <p:nvSpPr>
          <p:cNvPr id="6" name="Slide Number Placeholder 5"/>
          <p:cNvSpPr>
            <a:spLocks noGrp="1"/>
          </p:cNvSpPr>
          <p:nvPr>
            <p:ph type="sldNum" sz="quarter" idx="12"/>
          </p:nvPr>
        </p:nvSpPr>
        <p:spPr/>
        <p:txBody>
          <a:bodyPr/>
          <a:lstStyle/>
          <a:p>
            <a:fld id="{DE892DB8-D1F5-4E85-9658-AC7A4C466A2E}"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1849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A534F-ACA9-4717-980C-5E59CD9E5D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F3BDA-E89B-46D0-8741-96BBFE20F1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890F64-B8BB-4FC4-B702-989E1D90D056}"/>
              </a:ext>
            </a:extLst>
          </p:cNvPr>
          <p:cNvSpPr>
            <a:spLocks noGrp="1"/>
          </p:cNvSpPr>
          <p:nvPr>
            <p:ph type="dt" sz="half" idx="10"/>
          </p:nvPr>
        </p:nvSpPr>
        <p:spPr/>
        <p:txBody>
          <a:bodyPr/>
          <a:lstStyle/>
          <a:p>
            <a:fld id="{D8867D70-5B40-46A3-86D8-2F313391304A}" type="datetime1">
              <a:rPr lang="zh-CN" altLang="en-US" smtClean="0"/>
              <a:t>2019/12/27</a:t>
            </a:fld>
            <a:endParaRPr lang="zh-CN" altLang="en-US"/>
          </a:p>
        </p:txBody>
      </p:sp>
      <p:sp>
        <p:nvSpPr>
          <p:cNvPr id="5" name="页脚占位符 4">
            <a:extLst>
              <a:ext uri="{FF2B5EF4-FFF2-40B4-BE49-F238E27FC236}">
                <a16:creationId xmlns:a16="http://schemas.microsoft.com/office/drawing/2014/main" id="{AEFF2D87-9313-4FF7-BEF5-42A39AD9AF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70F5AD-659B-442C-AD3B-756F0A9FAE8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9320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E3C8-FCEB-465C-ADDC-8A3435FC918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D7E99A-C867-42E6-B863-BEB2F3EB0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73326-A69E-46E8-A884-70C4668BE250}"/>
              </a:ext>
            </a:extLst>
          </p:cNvPr>
          <p:cNvSpPr>
            <a:spLocks noGrp="1"/>
          </p:cNvSpPr>
          <p:nvPr>
            <p:ph type="dt" sz="half" idx="10"/>
          </p:nvPr>
        </p:nvSpPr>
        <p:spPr/>
        <p:txBody>
          <a:bodyPr/>
          <a:lstStyle/>
          <a:p>
            <a:fld id="{CA43B363-A9F4-42D6-A830-BACE069A50EE}" type="datetime1">
              <a:rPr lang="zh-CN" altLang="en-US" smtClean="0"/>
              <a:t>2019/12/27</a:t>
            </a:fld>
            <a:endParaRPr lang="zh-CN" altLang="en-US"/>
          </a:p>
        </p:txBody>
      </p:sp>
      <p:sp>
        <p:nvSpPr>
          <p:cNvPr id="5" name="页脚占位符 4">
            <a:extLst>
              <a:ext uri="{FF2B5EF4-FFF2-40B4-BE49-F238E27FC236}">
                <a16:creationId xmlns:a16="http://schemas.microsoft.com/office/drawing/2014/main" id="{BC91C4BC-A093-4D04-9169-8DF04A294B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19D27D-0D90-4AEB-990E-AFA15B805DE7}"/>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6171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34504-0BB8-4970-A501-C2B164C3F2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DB69A0-7590-4313-88D5-51BD7E59D4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6163B1-88FE-4810-8060-9180EB20A0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7A991C-7C15-47EC-942F-7AA127307D9E}"/>
              </a:ext>
            </a:extLst>
          </p:cNvPr>
          <p:cNvSpPr>
            <a:spLocks noGrp="1"/>
          </p:cNvSpPr>
          <p:nvPr>
            <p:ph type="dt" sz="half" idx="10"/>
          </p:nvPr>
        </p:nvSpPr>
        <p:spPr/>
        <p:txBody>
          <a:bodyPr/>
          <a:lstStyle/>
          <a:p>
            <a:fld id="{C3FD9AFA-1DC4-4257-9662-69551C9C7719}" type="datetime1">
              <a:rPr lang="zh-CN" altLang="en-US" smtClean="0"/>
              <a:t>2019/12/27</a:t>
            </a:fld>
            <a:endParaRPr lang="zh-CN" altLang="en-US"/>
          </a:p>
        </p:txBody>
      </p:sp>
      <p:sp>
        <p:nvSpPr>
          <p:cNvPr id="6" name="页脚占位符 5">
            <a:extLst>
              <a:ext uri="{FF2B5EF4-FFF2-40B4-BE49-F238E27FC236}">
                <a16:creationId xmlns:a16="http://schemas.microsoft.com/office/drawing/2014/main" id="{136ABCEE-BF08-4703-BC41-364C53FD9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5F42F2-875F-41EA-A26F-64605AE88B7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24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BF14E-046D-477D-9643-409FF5E4FB7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397BCC-3FEA-47B1-8609-F54A5225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0103D0-D60A-41B7-A1FA-9EB78B347C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2BB9E4-817B-4A2B-863D-86895B86C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6612BF-B102-4FE7-B71F-3A5F36A99A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A0FFA6B-87AD-42B8-A2F9-5A815CAEB981}"/>
              </a:ext>
            </a:extLst>
          </p:cNvPr>
          <p:cNvSpPr>
            <a:spLocks noGrp="1"/>
          </p:cNvSpPr>
          <p:nvPr>
            <p:ph type="dt" sz="half" idx="10"/>
          </p:nvPr>
        </p:nvSpPr>
        <p:spPr/>
        <p:txBody>
          <a:bodyPr/>
          <a:lstStyle/>
          <a:p>
            <a:fld id="{218CF6FC-EC8B-443B-8691-583D066D1969}" type="datetime1">
              <a:rPr lang="zh-CN" altLang="en-US" smtClean="0"/>
              <a:t>2019/12/27</a:t>
            </a:fld>
            <a:endParaRPr lang="zh-CN" altLang="en-US"/>
          </a:p>
        </p:txBody>
      </p:sp>
      <p:sp>
        <p:nvSpPr>
          <p:cNvPr id="8" name="页脚占位符 7">
            <a:extLst>
              <a:ext uri="{FF2B5EF4-FFF2-40B4-BE49-F238E27FC236}">
                <a16:creationId xmlns:a16="http://schemas.microsoft.com/office/drawing/2014/main" id="{6FC2C166-0CAA-4885-8C16-A1FD3C0432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64D7E-0E62-4FC1-B0CB-247642A42F0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4478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ED791-8393-4B7B-9CFA-BEE0408063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DC7862-92BD-4742-AD75-9298BD2B1960}"/>
              </a:ext>
            </a:extLst>
          </p:cNvPr>
          <p:cNvSpPr>
            <a:spLocks noGrp="1"/>
          </p:cNvSpPr>
          <p:nvPr>
            <p:ph type="dt" sz="half" idx="10"/>
          </p:nvPr>
        </p:nvSpPr>
        <p:spPr/>
        <p:txBody>
          <a:bodyPr/>
          <a:lstStyle/>
          <a:p>
            <a:fld id="{297BAC50-7380-4E64-BCEF-DB4D7A9C2D8F}" type="datetime1">
              <a:rPr lang="zh-CN" altLang="en-US" smtClean="0"/>
              <a:t>2019/12/27</a:t>
            </a:fld>
            <a:endParaRPr lang="zh-CN" altLang="en-US"/>
          </a:p>
        </p:txBody>
      </p:sp>
      <p:sp>
        <p:nvSpPr>
          <p:cNvPr id="4" name="页脚占位符 3">
            <a:extLst>
              <a:ext uri="{FF2B5EF4-FFF2-40B4-BE49-F238E27FC236}">
                <a16:creationId xmlns:a16="http://schemas.microsoft.com/office/drawing/2014/main" id="{AF6D531E-AD84-4818-95E2-AA1ADF5723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F5007A-2FBA-4ED8-9F91-E5B2DE3425E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16014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AF6BCF-EF4F-413C-8C5A-81B775F37A6A}"/>
              </a:ext>
            </a:extLst>
          </p:cNvPr>
          <p:cNvSpPr>
            <a:spLocks noGrp="1"/>
          </p:cNvSpPr>
          <p:nvPr>
            <p:ph type="dt" sz="half" idx="10"/>
          </p:nvPr>
        </p:nvSpPr>
        <p:spPr/>
        <p:txBody>
          <a:bodyPr/>
          <a:lstStyle/>
          <a:p>
            <a:fld id="{8FECC6B3-B6D0-4CEC-BE74-C9CFFF47423F}" type="datetime1">
              <a:rPr lang="zh-CN" altLang="en-US" smtClean="0"/>
              <a:t>2019/12/27</a:t>
            </a:fld>
            <a:endParaRPr lang="zh-CN" altLang="en-US"/>
          </a:p>
        </p:txBody>
      </p:sp>
      <p:sp>
        <p:nvSpPr>
          <p:cNvPr id="3" name="页脚占位符 2">
            <a:extLst>
              <a:ext uri="{FF2B5EF4-FFF2-40B4-BE49-F238E27FC236}">
                <a16:creationId xmlns:a16="http://schemas.microsoft.com/office/drawing/2014/main" id="{65BA87CE-BD8F-4DFA-BBBF-48131E0F5BB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780292-9CC2-4A22-8F8D-953861AC2CC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0549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5CCBE-55EF-49FD-88A3-1B02B800C9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471952-2595-434C-969C-DAC018AA2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8607D6-11B2-4951-B2C2-692F09415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007EE0-4911-44DB-AE4E-74EF17BDBFB1}"/>
              </a:ext>
            </a:extLst>
          </p:cNvPr>
          <p:cNvSpPr>
            <a:spLocks noGrp="1"/>
          </p:cNvSpPr>
          <p:nvPr>
            <p:ph type="dt" sz="half" idx="10"/>
          </p:nvPr>
        </p:nvSpPr>
        <p:spPr/>
        <p:txBody>
          <a:bodyPr/>
          <a:lstStyle/>
          <a:p>
            <a:fld id="{16F33E89-9D8F-4409-A0EF-9C1169CC28DD}" type="datetime1">
              <a:rPr lang="zh-CN" altLang="en-US" smtClean="0"/>
              <a:t>2019/12/27</a:t>
            </a:fld>
            <a:endParaRPr lang="zh-CN" altLang="en-US"/>
          </a:p>
        </p:txBody>
      </p:sp>
      <p:sp>
        <p:nvSpPr>
          <p:cNvPr id="6" name="页脚占位符 5">
            <a:extLst>
              <a:ext uri="{FF2B5EF4-FFF2-40B4-BE49-F238E27FC236}">
                <a16:creationId xmlns:a16="http://schemas.microsoft.com/office/drawing/2014/main" id="{53F3A9DB-5C92-4A0F-9CF8-9A947DDB2D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040F8E-37FA-4B94-8893-D23630D3C92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4642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02AC4-C384-4913-B5D8-680E2351F9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C837AB-760A-4362-B51B-928CE7D5F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61ED5C-0017-4F08-B299-74F338E68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ECE31B-2A18-4844-8EBB-2DF472D0C3CB}"/>
              </a:ext>
            </a:extLst>
          </p:cNvPr>
          <p:cNvSpPr>
            <a:spLocks noGrp="1"/>
          </p:cNvSpPr>
          <p:nvPr>
            <p:ph type="dt" sz="half" idx="10"/>
          </p:nvPr>
        </p:nvSpPr>
        <p:spPr/>
        <p:txBody>
          <a:bodyPr/>
          <a:lstStyle/>
          <a:p>
            <a:fld id="{BAB417BA-05EB-4C34-B2AE-4D8206377174}" type="datetime1">
              <a:rPr lang="zh-CN" altLang="en-US" smtClean="0"/>
              <a:t>2019/12/27</a:t>
            </a:fld>
            <a:endParaRPr lang="zh-CN" altLang="en-US"/>
          </a:p>
        </p:txBody>
      </p:sp>
      <p:sp>
        <p:nvSpPr>
          <p:cNvPr id="6" name="页脚占位符 5">
            <a:extLst>
              <a:ext uri="{FF2B5EF4-FFF2-40B4-BE49-F238E27FC236}">
                <a16:creationId xmlns:a16="http://schemas.microsoft.com/office/drawing/2014/main" id="{802099B4-BDF3-403E-9AF4-9DC21AD51B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25DC47-1DC2-42BD-A1E2-02BE9CBBF244}"/>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349241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EA66FA-9D5E-4467-AFD1-0D8598B7C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73F71-E84A-45A9-B979-E6945C183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72D835-A65E-4AA7-ADFA-13FC9652F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58ECB-ACDF-43E6-ACC8-E57A81F76FD1}" type="datetime1">
              <a:rPr lang="zh-CN" altLang="en-US" smtClean="0"/>
              <a:t>2019/12/27</a:t>
            </a:fld>
            <a:endParaRPr lang="zh-CN" altLang="en-US"/>
          </a:p>
        </p:txBody>
      </p:sp>
      <p:sp>
        <p:nvSpPr>
          <p:cNvPr id="5" name="页脚占位符 4">
            <a:extLst>
              <a:ext uri="{FF2B5EF4-FFF2-40B4-BE49-F238E27FC236}">
                <a16:creationId xmlns:a16="http://schemas.microsoft.com/office/drawing/2014/main" id="{AD898367-6234-471D-AD8B-FB563FCD0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82641B-46C8-41DF-8658-F872807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51242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jp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jpg"/><Relationship Id="rId3" Type="http://schemas.openxmlformats.org/officeDocument/2006/relationships/image" Target="../media/image47.jpg"/><Relationship Id="rId21" Type="http://schemas.openxmlformats.org/officeDocument/2006/relationships/image" Target="../media/image65.jp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jp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jpg"/><Relationship Id="rId11" Type="http://schemas.openxmlformats.org/officeDocument/2006/relationships/image" Target="../media/image55.png"/><Relationship Id="rId5" Type="http://schemas.openxmlformats.org/officeDocument/2006/relationships/image" Target="../media/image49.jpg"/><Relationship Id="rId15" Type="http://schemas.openxmlformats.org/officeDocument/2006/relationships/image" Target="../media/image59.jp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jp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1874431" y="3384023"/>
            <a:ext cx="871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3200" y="2293344"/>
            <a:ext cx="11785600" cy="769441"/>
          </a:xfrm>
          <a:prstGeom prst="rect">
            <a:avLst/>
          </a:prstGeom>
        </p:spPr>
        <p:txBody>
          <a:bodyPr wrap="square" lIns="91440" tIns="45720" rIns="91440" bIns="45720">
            <a:spAutoFit/>
          </a:bodyPr>
          <a:lstStyle/>
          <a:p>
            <a:pPr algn="ctr" defTabSz="457189"/>
            <a:r>
              <a:rPr lang="zh-CN" altLang="en-US" sz="4400" dirty="0"/>
              <a:t>融合知识指导和数据驱动的视觉显著性检测</a:t>
            </a:r>
            <a:endParaRPr lang="en-US" altLang="zh-CN" sz="4400" dirty="0"/>
          </a:p>
        </p:txBody>
      </p:sp>
      <p:sp>
        <p:nvSpPr>
          <p:cNvPr id="2" name="文本框 1">
            <a:extLst>
              <a:ext uri="{FF2B5EF4-FFF2-40B4-BE49-F238E27FC236}">
                <a16:creationId xmlns:a16="http://schemas.microsoft.com/office/drawing/2014/main" id="{79C51A2D-037B-4D4A-BA08-C580B883C16A}"/>
              </a:ext>
            </a:extLst>
          </p:cNvPr>
          <p:cNvSpPr txBox="1"/>
          <p:nvPr/>
        </p:nvSpPr>
        <p:spPr>
          <a:xfrm>
            <a:off x="9950525" y="5515982"/>
            <a:ext cx="1812774" cy="1144288"/>
          </a:xfrm>
          <a:prstGeom prst="rect">
            <a:avLst/>
          </a:prstGeom>
          <a:noFill/>
        </p:spPr>
        <p:txBody>
          <a:bodyPr wrap="square" rtlCol="0">
            <a:spAutoFit/>
          </a:bodyPr>
          <a:lstStyle/>
          <a:p>
            <a:pPr>
              <a:lnSpc>
                <a:spcPct val="130000"/>
              </a:lnSpc>
            </a:pPr>
            <a:r>
              <a:rPr lang="zh-CN" altLang="en-US" dirty="0"/>
              <a:t>答辩人：崔 哲</a:t>
            </a:r>
            <a:endParaRPr lang="en-US" altLang="zh-CN" dirty="0"/>
          </a:p>
          <a:p>
            <a:pPr>
              <a:lnSpc>
                <a:spcPct val="130000"/>
              </a:lnSpc>
            </a:pPr>
            <a:r>
              <a:rPr lang="zh-CN" altLang="en-US" dirty="0"/>
              <a:t>指导老师：苏荔</a:t>
            </a:r>
            <a:endParaRPr lang="en-US" altLang="zh-CN" dirty="0"/>
          </a:p>
          <a:p>
            <a:pPr>
              <a:lnSpc>
                <a:spcPct val="130000"/>
              </a:lnSpc>
            </a:pPr>
            <a:r>
              <a:rPr lang="en-US" altLang="zh-CN" dirty="0">
                <a:sym typeface="+mn-lt"/>
              </a:rPr>
              <a:t>2019.12.27</a:t>
            </a:r>
          </a:p>
        </p:txBody>
      </p:sp>
    </p:spTree>
    <p:extLst>
      <p:ext uri="{BB962C8B-B14F-4D97-AF65-F5344CB8AC3E}">
        <p14:creationId xmlns:p14="http://schemas.microsoft.com/office/powerpoint/2010/main" val="9123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基于人的视觉注意力机制，在图像中预测或分割出显著性的物体区域，以应用到更多的计算机视觉问题中，如图像缩放、局部风格化、图像拼接、图像分割、图像压缩、</a:t>
            </a:r>
            <a:r>
              <a:rPr lang="zh-CN" altLang="en-US" kern="0" dirty="0">
                <a:solidFill>
                  <a:srgbClr val="FF0000"/>
                </a:solidFill>
                <a:latin typeface="微软雅黑" pitchFamily="34" charset="-122"/>
                <a:ea typeface="微软雅黑" pitchFamily="34" charset="-122"/>
              </a:rPr>
              <a:t>目标检测</a:t>
            </a:r>
            <a:r>
              <a:rPr lang="zh-CN" altLang="en-US" kern="0" dirty="0">
                <a:latin typeface="微软雅黑" pitchFamily="34" charset="-122"/>
                <a:ea typeface="微软雅黑" pitchFamily="34" charset="-122"/>
              </a:rPr>
              <a:t>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10</a:t>
            </a:fld>
            <a:endParaRPr lang="zh-CN" altLang="en-US"/>
          </a:p>
        </p:txBody>
      </p:sp>
      <p:pic>
        <p:nvPicPr>
          <p:cNvPr id="7" name="图片 6">
            <a:extLst>
              <a:ext uri="{FF2B5EF4-FFF2-40B4-BE49-F238E27FC236}">
                <a16:creationId xmlns:a16="http://schemas.microsoft.com/office/drawing/2014/main" id="{A3ABCEF5-4449-4319-B9C2-7C39BA87E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711" y="2353029"/>
            <a:ext cx="9008578" cy="378222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001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rgbClr val="4472C4"/>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研究内容和拟采用的研究方法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11</a:t>
            </a:fld>
            <a:endParaRPr lang="zh-CN" altLang="en-US"/>
          </a:p>
        </p:txBody>
      </p:sp>
    </p:spTree>
    <p:extLst>
      <p:ext uri="{BB962C8B-B14F-4D97-AF65-F5344CB8AC3E}">
        <p14:creationId xmlns:p14="http://schemas.microsoft.com/office/powerpoint/2010/main" val="4174814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562192"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相关工作与发展现状</a:t>
            </a:r>
          </a:p>
        </p:txBody>
      </p:sp>
      <p:pic>
        <p:nvPicPr>
          <p:cNvPr id="2" name="图片 1">
            <a:extLst>
              <a:ext uri="{FF2B5EF4-FFF2-40B4-BE49-F238E27FC236}">
                <a16:creationId xmlns:a16="http://schemas.microsoft.com/office/drawing/2014/main" id="{E0CA870A-718D-4C9A-BB41-D15BDB8A7C2D}"/>
              </a:ext>
            </a:extLst>
          </p:cNvPr>
          <p:cNvPicPr>
            <a:picLocks noChangeAspect="1"/>
          </p:cNvPicPr>
          <p:nvPr/>
        </p:nvPicPr>
        <p:blipFill>
          <a:blip r:embed="rId4"/>
          <a:stretch>
            <a:fillRect/>
          </a:stretch>
        </p:blipFill>
        <p:spPr>
          <a:xfrm>
            <a:off x="348000" y="688025"/>
            <a:ext cx="11775097" cy="2242564"/>
          </a:xfrm>
          <a:prstGeom prst="rect">
            <a:avLst/>
          </a:prstGeom>
        </p:spPr>
      </p:pic>
      <p:sp>
        <p:nvSpPr>
          <p:cNvPr id="53" name="矩形 52">
            <a:extLst>
              <a:ext uri="{FF2B5EF4-FFF2-40B4-BE49-F238E27FC236}">
                <a16:creationId xmlns:a16="http://schemas.microsoft.com/office/drawing/2014/main" id="{A72AD968-5A40-4E15-9D76-0CF14B45A782}"/>
              </a:ext>
            </a:extLst>
          </p:cNvPr>
          <p:cNvSpPr/>
          <p:nvPr/>
        </p:nvSpPr>
        <p:spPr>
          <a:xfrm>
            <a:off x="971977" y="3288087"/>
            <a:ext cx="2998839" cy="3068970"/>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4" name="直接连接符 53">
            <a:extLst>
              <a:ext uri="{FF2B5EF4-FFF2-40B4-BE49-F238E27FC236}">
                <a16:creationId xmlns:a16="http://schemas.microsoft.com/office/drawing/2014/main" id="{57E8B269-0ECC-4D07-9C9A-E2F951C79B96}"/>
              </a:ext>
            </a:extLst>
          </p:cNvPr>
          <p:cNvCxnSpPr>
            <a:cxnSpLocks/>
          </p:cNvCxnSpPr>
          <p:nvPr/>
        </p:nvCxnSpPr>
        <p:spPr>
          <a:xfrm>
            <a:off x="971976" y="3288075"/>
            <a:ext cx="299883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5CFCCB2-907D-4931-9805-9E669E0CB984}"/>
              </a:ext>
            </a:extLst>
          </p:cNvPr>
          <p:cNvSpPr/>
          <p:nvPr/>
        </p:nvSpPr>
        <p:spPr>
          <a:xfrm>
            <a:off x="8203156" y="3295107"/>
            <a:ext cx="2998839" cy="3061948"/>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6" name="直接连接符 55">
            <a:extLst>
              <a:ext uri="{FF2B5EF4-FFF2-40B4-BE49-F238E27FC236}">
                <a16:creationId xmlns:a16="http://schemas.microsoft.com/office/drawing/2014/main" id="{E944F90D-69EF-4CDE-847F-A055657E16EF}"/>
              </a:ext>
            </a:extLst>
          </p:cNvPr>
          <p:cNvCxnSpPr>
            <a:cxnSpLocks/>
          </p:cNvCxnSpPr>
          <p:nvPr/>
        </p:nvCxnSpPr>
        <p:spPr>
          <a:xfrm>
            <a:off x="8203155" y="3295095"/>
            <a:ext cx="29988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2B03E52F-4FAE-4BB5-B1AE-0808559C1488}"/>
              </a:ext>
            </a:extLst>
          </p:cNvPr>
          <p:cNvSpPr/>
          <p:nvPr/>
        </p:nvSpPr>
        <p:spPr>
          <a:xfrm>
            <a:off x="4587567" y="3288086"/>
            <a:ext cx="2998839" cy="3068970"/>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zh-CN" altLang="en-US" sz="2000" dirty="0">
                <a:solidFill>
                  <a:schemeClr val="tx2">
                    <a:lumMod val="75000"/>
                  </a:schemeClr>
                </a:solidFill>
                <a:latin typeface="+mn-ea"/>
              </a:rPr>
              <a:t>基于分块特征</a:t>
            </a:r>
          </a:p>
          <a:p>
            <a:pPr algn="ctr">
              <a:lnSpc>
                <a:spcPct val="140000"/>
              </a:lnSpc>
            </a:pPr>
            <a:r>
              <a:rPr lang="zh-CN" altLang="en-US" sz="2000" dirty="0">
                <a:solidFill>
                  <a:schemeClr val="tx2">
                    <a:lumMod val="75000"/>
                  </a:schemeClr>
                </a:solidFill>
                <a:latin typeface="+mn-ea"/>
              </a:rPr>
              <a:t>基于候选区域</a:t>
            </a:r>
          </a:p>
        </p:txBody>
      </p:sp>
      <p:cxnSp>
        <p:nvCxnSpPr>
          <p:cNvPr id="58" name="直接连接符 57">
            <a:extLst>
              <a:ext uri="{FF2B5EF4-FFF2-40B4-BE49-F238E27FC236}">
                <a16:creationId xmlns:a16="http://schemas.microsoft.com/office/drawing/2014/main" id="{1EF6A131-E30E-41AB-8847-500683B6DED3}"/>
              </a:ext>
            </a:extLst>
          </p:cNvPr>
          <p:cNvCxnSpPr>
            <a:cxnSpLocks/>
          </p:cNvCxnSpPr>
          <p:nvPr/>
        </p:nvCxnSpPr>
        <p:spPr>
          <a:xfrm>
            <a:off x="4587566" y="3288074"/>
            <a:ext cx="299883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5492987-9A1B-4022-8229-D5E0AC7E1577}"/>
              </a:ext>
            </a:extLst>
          </p:cNvPr>
          <p:cNvSpPr txBox="1"/>
          <p:nvPr/>
        </p:nvSpPr>
        <p:spPr>
          <a:xfrm>
            <a:off x="1486553" y="3526653"/>
            <a:ext cx="1969688" cy="523220"/>
          </a:xfrm>
          <a:prstGeom prst="rect">
            <a:avLst/>
          </a:prstGeom>
          <a:noFill/>
        </p:spPr>
        <p:txBody>
          <a:bodyPr wrap="square" rtlCol="0">
            <a:spAutoFit/>
          </a:bodyPr>
          <a:lstStyle/>
          <a:p>
            <a:pPr algn="ctr"/>
            <a:r>
              <a:rPr lang="zh-CN" altLang="en-US" sz="2800" b="1" spc="200" dirty="0">
                <a:solidFill>
                  <a:schemeClr val="tx2">
                    <a:lumMod val="50000"/>
                  </a:schemeClr>
                </a:solidFill>
                <a:latin typeface="+mn-ea"/>
              </a:rPr>
              <a:t>手工特征</a:t>
            </a:r>
          </a:p>
        </p:txBody>
      </p:sp>
      <p:sp>
        <p:nvSpPr>
          <p:cNvPr id="60" name="矩形 59">
            <a:extLst>
              <a:ext uri="{FF2B5EF4-FFF2-40B4-BE49-F238E27FC236}">
                <a16:creationId xmlns:a16="http://schemas.microsoft.com/office/drawing/2014/main" id="{A3747542-0685-4441-99F6-86E43895BA94}"/>
              </a:ext>
            </a:extLst>
          </p:cNvPr>
          <p:cNvSpPr/>
          <p:nvPr/>
        </p:nvSpPr>
        <p:spPr>
          <a:xfrm>
            <a:off x="1737863" y="3953741"/>
            <a:ext cx="1467068" cy="2207592"/>
          </a:xfrm>
          <a:prstGeom prst="rect">
            <a:avLst/>
          </a:prstGeom>
        </p:spPr>
        <p:txBody>
          <a:bodyPr wrap="square">
            <a:spAutoFit/>
          </a:bodyPr>
          <a:lstStyle/>
          <a:p>
            <a:pPr algn="ctr">
              <a:lnSpc>
                <a:spcPct val="140000"/>
              </a:lnSpc>
            </a:pPr>
            <a:r>
              <a:rPr lang="zh-CN" altLang="en-US" sz="2000" dirty="0">
                <a:solidFill>
                  <a:schemeClr val="tx2">
                    <a:lumMod val="75000"/>
                  </a:schemeClr>
                </a:solidFill>
                <a:latin typeface="+mn-ea"/>
              </a:rPr>
              <a:t>中心先验</a:t>
            </a:r>
          </a:p>
          <a:p>
            <a:pPr algn="ctr">
              <a:lnSpc>
                <a:spcPct val="140000"/>
              </a:lnSpc>
            </a:pPr>
            <a:r>
              <a:rPr lang="zh-CN" altLang="en-US" sz="2000" dirty="0">
                <a:solidFill>
                  <a:schemeClr val="tx2">
                    <a:lumMod val="75000"/>
                  </a:schemeClr>
                </a:solidFill>
                <a:latin typeface="+mn-ea"/>
              </a:rPr>
              <a:t>背景先验</a:t>
            </a:r>
          </a:p>
          <a:p>
            <a:pPr algn="ctr">
              <a:lnSpc>
                <a:spcPct val="140000"/>
              </a:lnSpc>
            </a:pPr>
            <a:r>
              <a:rPr lang="zh-CN" altLang="en-US" sz="2000" dirty="0">
                <a:solidFill>
                  <a:schemeClr val="tx2">
                    <a:lumMod val="75000"/>
                  </a:schemeClr>
                </a:solidFill>
                <a:latin typeface="+mn-ea"/>
              </a:rPr>
              <a:t>对比度先验</a:t>
            </a:r>
          </a:p>
          <a:p>
            <a:pPr algn="ctr">
              <a:lnSpc>
                <a:spcPct val="140000"/>
              </a:lnSpc>
            </a:pPr>
            <a:r>
              <a:rPr lang="zh-CN" altLang="en-US" sz="2000" dirty="0">
                <a:solidFill>
                  <a:schemeClr val="tx2">
                    <a:lumMod val="75000"/>
                  </a:schemeClr>
                </a:solidFill>
                <a:latin typeface="+mn-ea"/>
              </a:rPr>
              <a:t>超像素分割</a:t>
            </a:r>
          </a:p>
          <a:p>
            <a:pPr algn="ctr">
              <a:lnSpc>
                <a:spcPct val="140000"/>
              </a:lnSpc>
            </a:pPr>
            <a:r>
              <a:rPr lang="zh-CN" altLang="en-US" sz="2000" dirty="0">
                <a:solidFill>
                  <a:schemeClr val="tx2">
                    <a:lumMod val="75000"/>
                  </a:schemeClr>
                </a:solidFill>
                <a:latin typeface="+mn-ea"/>
              </a:rPr>
              <a:t>基于频谱</a:t>
            </a:r>
            <a:endParaRPr lang="en-US" altLang="zh-CN" sz="2000" dirty="0">
              <a:solidFill>
                <a:schemeClr val="tx2">
                  <a:lumMod val="75000"/>
                </a:schemeClr>
              </a:solidFill>
              <a:latin typeface="+mn-ea"/>
            </a:endParaRPr>
          </a:p>
        </p:txBody>
      </p:sp>
      <p:sp>
        <p:nvSpPr>
          <p:cNvPr id="61" name="文本框 60">
            <a:extLst>
              <a:ext uri="{FF2B5EF4-FFF2-40B4-BE49-F238E27FC236}">
                <a16:creationId xmlns:a16="http://schemas.microsoft.com/office/drawing/2014/main" id="{ECB97CB0-879A-4643-BF38-472D72FA33FE}"/>
              </a:ext>
            </a:extLst>
          </p:cNvPr>
          <p:cNvSpPr txBox="1"/>
          <p:nvPr/>
        </p:nvSpPr>
        <p:spPr>
          <a:xfrm>
            <a:off x="8717730" y="3526653"/>
            <a:ext cx="2153470" cy="523220"/>
          </a:xfrm>
          <a:prstGeom prst="rect">
            <a:avLst/>
          </a:prstGeom>
          <a:noFill/>
        </p:spPr>
        <p:txBody>
          <a:bodyPr wrap="square" rtlCol="0">
            <a:spAutoFit/>
          </a:bodyPr>
          <a:lstStyle/>
          <a:p>
            <a:pPr algn="ctr"/>
            <a:r>
              <a:rPr lang="zh-CN" altLang="en-US" sz="2800" b="1" spc="200" dirty="0">
                <a:solidFill>
                  <a:schemeClr val="accent1"/>
                </a:solidFill>
                <a:latin typeface="+mn-ea"/>
              </a:rPr>
              <a:t>全卷积网络</a:t>
            </a:r>
          </a:p>
        </p:txBody>
      </p:sp>
      <p:sp>
        <p:nvSpPr>
          <p:cNvPr id="62" name="矩形 61">
            <a:extLst>
              <a:ext uri="{FF2B5EF4-FFF2-40B4-BE49-F238E27FC236}">
                <a16:creationId xmlns:a16="http://schemas.microsoft.com/office/drawing/2014/main" id="{F5522C7B-3331-40B7-86C3-5576CCD2CAAE}"/>
              </a:ext>
            </a:extLst>
          </p:cNvPr>
          <p:cNvSpPr/>
          <p:nvPr/>
        </p:nvSpPr>
        <p:spPr>
          <a:xfrm>
            <a:off x="8279748" y="4015357"/>
            <a:ext cx="2845651" cy="2207592"/>
          </a:xfrm>
          <a:prstGeom prst="rect">
            <a:avLst/>
          </a:prstGeom>
        </p:spPr>
        <p:txBody>
          <a:bodyPr wrap="square">
            <a:spAutoFit/>
          </a:bodyPr>
          <a:lstStyle/>
          <a:p>
            <a:pPr algn="ctr">
              <a:lnSpc>
                <a:spcPct val="140000"/>
              </a:lnSpc>
            </a:pPr>
            <a:r>
              <a:rPr lang="zh-CN" altLang="en-US" sz="2000" dirty="0">
                <a:solidFill>
                  <a:schemeClr val="tx2">
                    <a:lumMod val="75000"/>
                  </a:schemeClr>
                </a:solidFill>
                <a:latin typeface="+mn-ea"/>
              </a:rPr>
              <a:t>单工作流网络</a:t>
            </a:r>
          </a:p>
          <a:p>
            <a:pPr algn="ctr">
              <a:lnSpc>
                <a:spcPct val="140000"/>
              </a:lnSpc>
            </a:pPr>
            <a:r>
              <a:rPr lang="zh-CN" altLang="en-US" sz="2000" dirty="0">
                <a:solidFill>
                  <a:schemeClr val="tx2">
                    <a:lumMod val="75000"/>
                  </a:schemeClr>
                </a:solidFill>
                <a:latin typeface="+mn-ea"/>
              </a:rPr>
              <a:t>多工作流网络</a:t>
            </a:r>
          </a:p>
          <a:p>
            <a:pPr algn="ctr">
              <a:lnSpc>
                <a:spcPct val="140000"/>
              </a:lnSpc>
            </a:pPr>
            <a:r>
              <a:rPr lang="zh-CN" altLang="en-US" sz="2000" dirty="0">
                <a:solidFill>
                  <a:schemeClr val="tx2">
                    <a:lumMod val="75000"/>
                  </a:schemeClr>
                </a:solidFill>
                <a:latin typeface="+mn-ea"/>
              </a:rPr>
              <a:t>多分支融合网络</a:t>
            </a:r>
          </a:p>
          <a:p>
            <a:pPr algn="ctr">
              <a:lnSpc>
                <a:spcPct val="140000"/>
              </a:lnSpc>
            </a:pPr>
            <a:r>
              <a:rPr lang="zh-CN" altLang="en-US" sz="2000" dirty="0">
                <a:solidFill>
                  <a:schemeClr val="tx2">
                    <a:lumMod val="75000"/>
                  </a:schemeClr>
                </a:solidFill>
                <a:latin typeface="+mn-ea"/>
              </a:rPr>
              <a:t>自底而上</a:t>
            </a:r>
            <a:r>
              <a:rPr lang="en-US" altLang="zh-CN" sz="2000" dirty="0">
                <a:solidFill>
                  <a:schemeClr val="tx2">
                    <a:lumMod val="75000"/>
                  </a:schemeClr>
                </a:solidFill>
                <a:latin typeface="+mn-ea"/>
              </a:rPr>
              <a:t>/</a:t>
            </a:r>
            <a:r>
              <a:rPr lang="zh-CN" altLang="en-US" sz="2000" dirty="0">
                <a:solidFill>
                  <a:schemeClr val="tx2">
                    <a:lumMod val="75000"/>
                  </a:schemeClr>
                </a:solidFill>
                <a:latin typeface="+mn-ea"/>
              </a:rPr>
              <a:t>自顶而下网络</a:t>
            </a:r>
          </a:p>
          <a:p>
            <a:pPr algn="ctr">
              <a:lnSpc>
                <a:spcPct val="140000"/>
              </a:lnSpc>
            </a:pPr>
            <a:r>
              <a:rPr lang="zh-CN" altLang="en-US" sz="2000" dirty="0">
                <a:solidFill>
                  <a:schemeClr val="tx2">
                    <a:lumMod val="75000"/>
                  </a:schemeClr>
                </a:solidFill>
                <a:latin typeface="+mn-ea"/>
              </a:rPr>
              <a:t>多任务网络</a:t>
            </a:r>
            <a:endParaRPr lang="en-US" altLang="zh-CN" sz="2000" dirty="0">
              <a:solidFill>
                <a:schemeClr val="tx2">
                  <a:lumMod val="75000"/>
                </a:schemeClr>
              </a:solidFill>
              <a:latin typeface="+mn-ea"/>
            </a:endParaRPr>
          </a:p>
        </p:txBody>
      </p:sp>
      <p:sp>
        <p:nvSpPr>
          <p:cNvPr id="63" name="文本框 62">
            <a:extLst>
              <a:ext uri="{FF2B5EF4-FFF2-40B4-BE49-F238E27FC236}">
                <a16:creationId xmlns:a16="http://schemas.microsoft.com/office/drawing/2014/main" id="{3EC1D105-F02A-443E-9F7C-E03B342EFE34}"/>
              </a:ext>
            </a:extLst>
          </p:cNvPr>
          <p:cNvSpPr txBox="1"/>
          <p:nvPr/>
        </p:nvSpPr>
        <p:spPr>
          <a:xfrm>
            <a:off x="5003985" y="3555221"/>
            <a:ext cx="2184030" cy="523220"/>
          </a:xfrm>
          <a:prstGeom prst="rect">
            <a:avLst/>
          </a:prstGeom>
          <a:noFill/>
        </p:spPr>
        <p:txBody>
          <a:bodyPr wrap="square" rtlCol="0">
            <a:spAutoFit/>
          </a:bodyPr>
          <a:lstStyle/>
          <a:p>
            <a:pPr algn="ctr"/>
            <a:r>
              <a:rPr lang="zh-CN" altLang="en-US" sz="2800" b="1" spc="200" dirty="0">
                <a:latin typeface="+mn-ea"/>
              </a:rPr>
              <a:t>多层感知机</a:t>
            </a:r>
          </a:p>
        </p:txBody>
      </p:sp>
      <p:cxnSp>
        <p:nvCxnSpPr>
          <p:cNvPr id="64" name="直接连接符 63">
            <a:extLst>
              <a:ext uri="{FF2B5EF4-FFF2-40B4-BE49-F238E27FC236}">
                <a16:creationId xmlns:a16="http://schemas.microsoft.com/office/drawing/2014/main" id="{13AB6AAC-4D2C-4010-8A38-246A4F48D755}"/>
              </a:ext>
            </a:extLst>
          </p:cNvPr>
          <p:cNvCxnSpPr>
            <a:cxnSpLocks/>
          </p:cNvCxnSpPr>
          <p:nvPr/>
        </p:nvCxnSpPr>
        <p:spPr>
          <a:xfrm>
            <a:off x="971976" y="6357056"/>
            <a:ext cx="2998839"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CC4C9BC-66D9-4A85-85AC-BF997F339E06}"/>
              </a:ext>
            </a:extLst>
          </p:cNvPr>
          <p:cNvCxnSpPr>
            <a:cxnSpLocks/>
          </p:cNvCxnSpPr>
          <p:nvPr/>
        </p:nvCxnSpPr>
        <p:spPr>
          <a:xfrm>
            <a:off x="4587566" y="6357055"/>
            <a:ext cx="2998839"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2745E49-AD6F-434E-9908-2EBC5B4F4DE6}"/>
              </a:ext>
            </a:extLst>
          </p:cNvPr>
          <p:cNvCxnSpPr>
            <a:cxnSpLocks/>
          </p:cNvCxnSpPr>
          <p:nvPr/>
        </p:nvCxnSpPr>
        <p:spPr>
          <a:xfrm>
            <a:off x="8203155" y="6364177"/>
            <a:ext cx="2998839"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645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多层感知机</a:t>
            </a:r>
          </a:p>
        </p:txBody>
      </p:sp>
      <p:sp>
        <p:nvSpPr>
          <p:cNvPr id="2" name="矩形 1">
            <a:extLst>
              <a:ext uri="{FF2B5EF4-FFF2-40B4-BE49-F238E27FC236}">
                <a16:creationId xmlns:a16="http://schemas.microsoft.com/office/drawing/2014/main" id="{98E838D9-B3C3-4333-8915-8FC38B050E7D}"/>
              </a:ext>
            </a:extLst>
          </p:cNvPr>
          <p:cNvSpPr/>
          <p:nvPr/>
        </p:nvSpPr>
        <p:spPr>
          <a:xfrm>
            <a:off x="3948508" y="1957418"/>
            <a:ext cx="4151783" cy="369332"/>
          </a:xfrm>
          <a:prstGeom prst="rect">
            <a:avLst/>
          </a:prstGeom>
        </p:spPr>
        <p:txBody>
          <a:bodyPr wrap="square">
            <a:spAutoFit/>
          </a:bodyPr>
          <a:lstStyle/>
          <a:p>
            <a:r>
              <a:rPr lang="en-US" altLang="zh-CN" dirty="0"/>
              <a:t>R. Zhao, W. Ouyang, H. Li, and X. Wang</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834165" y="1207142"/>
            <a:ext cx="10704827" cy="584775"/>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Saliency detection by multi-context deep learning</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CVPR2015</a:t>
            </a:r>
            <a:endParaRPr lang="en-US" altLang="zh-CN" sz="1600" dirty="0"/>
          </a:p>
        </p:txBody>
      </p:sp>
      <p:sp>
        <p:nvSpPr>
          <p:cNvPr id="10" name="文本框 9">
            <a:extLst>
              <a:ext uri="{FF2B5EF4-FFF2-40B4-BE49-F238E27FC236}">
                <a16:creationId xmlns:a16="http://schemas.microsoft.com/office/drawing/2014/main" id="{D25F13F9-FCA4-4016-B0D3-FE5F8A2FE818}"/>
              </a:ext>
            </a:extLst>
          </p:cNvPr>
          <p:cNvSpPr txBox="1"/>
          <p:nvPr/>
        </p:nvSpPr>
        <p:spPr>
          <a:xfrm>
            <a:off x="671795" y="3347629"/>
            <a:ext cx="11265471"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传统的基于低级显著性特征或先验知识的方法存在以下问题：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计算显著性模型需要有效的特征表示来估计显著性，但有时手工制作的低级特征无法产生足够好的显著性图，尤其是显著性目标和背景对比度比较低时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对比不仅表现在视觉线索的差异上，而且还涉及到高层次的认知和理解</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为了更好地检测语义显著的对象，高层次的语义特征变得非常重要。</a:t>
            </a:r>
            <a:endParaRPr lang="en-US" altLang="zh-CN" dirty="0">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EACB4330-7D0B-4943-8FA9-47EBAC550062}"/>
              </a:ext>
            </a:extLst>
          </p:cNvPr>
          <p:cNvSpPr>
            <a:spLocks noGrp="1"/>
          </p:cNvSpPr>
          <p:nvPr>
            <p:ph type="sldNum" sz="quarter" idx="12"/>
          </p:nvPr>
        </p:nvSpPr>
        <p:spPr/>
        <p:txBody>
          <a:bodyPr/>
          <a:lstStyle/>
          <a:p>
            <a:fld id="{AFC0EA47-5C79-47C2-8325-B83899E65CFC}" type="slidenum">
              <a:rPr lang="zh-CN" altLang="en-US" smtClean="0"/>
              <a:t>13</a:t>
            </a:fld>
            <a:endParaRPr lang="zh-CN" altLang="en-US"/>
          </a:p>
        </p:txBody>
      </p:sp>
    </p:spTree>
    <p:extLst>
      <p:ext uri="{BB962C8B-B14F-4D97-AF65-F5344CB8AC3E}">
        <p14:creationId xmlns:p14="http://schemas.microsoft.com/office/powerpoint/2010/main" val="31146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多层感知机</a:t>
            </a: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10435187" cy="1751570"/>
          </a:xfrm>
          <a:prstGeom prst="rect">
            <a:avLst/>
          </a:prstGeom>
          <a:ln>
            <a:noFill/>
          </a:ln>
        </p:spPr>
        <p:txBody>
          <a:bodyPr wrap="square">
            <a:spAutoFit/>
          </a:bodyPr>
          <a:lstStyle/>
          <a:p>
            <a:pPr>
              <a:lnSpc>
                <a:spcPct val="150000"/>
              </a:lnSpc>
              <a:defRPr/>
            </a:pPr>
            <a:r>
              <a:rPr lang="zh-CN" altLang="en-US" sz="2000" b="1" kern="0" dirty="0">
                <a:solidFill>
                  <a:srgbClr val="071F65"/>
                </a:solidFill>
                <a:cs typeface="+mn-ea"/>
              </a:rPr>
              <a:t>存在问题：</a:t>
            </a:r>
            <a:endParaRPr lang="en-US" altLang="zh-CN" sz="2000" b="1" kern="0" dirty="0">
              <a:solidFill>
                <a:srgbClr val="071F65"/>
              </a:solidFill>
              <a:cs typeface="+mn-ea"/>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无法利用整体空间信息</a:t>
            </a: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耗时（需要对每一个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送入网络进行处理）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的所有像素共享相同的</a:t>
            </a:r>
            <a:r>
              <a:rPr lang="en-US" altLang="zh-CN" dirty="0">
                <a:latin typeface="微软雅黑" panose="020B0503020204020204" pitchFamily="34" charset="-122"/>
                <a:ea typeface="微软雅黑" panose="020B0503020204020204" pitchFamily="34" charset="-122"/>
              </a:rPr>
              <a:t>saliency score</a:t>
            </a:r>
          </a:p>
        </p:txBody>
      </p:sp>
      <p:pic>
        <p:nvPicPr>
          <p:cNvPr id="5" name="图片 4">
            <a:extLst>
              <a:ext uri="{FF2B5EF4-FFF2-40B4-BE49-F238E27FC236}">
                <a16:creationId xmlns:a16="http://schemas.microsoft.com/office/drawing/2014/main" id="{0CBE97A6-C5AA-4303-AD0A-7FFD463D2CE7}"/>
              </a:ext>
            </a:extLst>
          </p:cNvPr>
          <p:cNvPicPr>
            <a:picLocks noChangeAspect="1"/>
          </p:cNvPicPr>
          <p:nvPr/>
        </p:nvPicPr>
        <p:blipFill>
          <a:blip r:embed="rId4"/>
          <a:stretch>
            <a:fillRect/>
          </a:stretch>
        </p:blipFill>
        <p:spPr>
          <a:xfrm>
            <a:off x="7948585" y="1733425"/>
            <a:ext cx="2982956" cy="3391150"/>
          </a:xfrm>
          <a:prstGeom prst="rect">
            <a:avLst/>
          </a:prstGeom>
        </p:spPr>
      </p:pic>
      <p:sp>
        <p:nvSpPr>
          <p:cNvPr id="3" name="灯片编号占位符 2">
            <a:extLst>
              <a:ext uri="{FF2B5EF4-FFF2-40B4-BE49-F238E27FC236}">
                <a16:creationId xmlns:a16="http://schemas.microsoft.com/office/drawing/2014/main" id="{8F9085DB-D3F2-451E-928D-DB4C275993D4}"/>
              </a:ext>
            </a:extLst>
          </p:cNvPr>
          <p:cNvSpPr>
            <a:spLocks noGrp="1"/>
          </p:cNvSpPr>
          <p:nvPr>
            <p:ph type="sldNum" sz="quarter" idx="12"/>
          </p:nvPr>
        </p:nvSpPr>
        <p:spPr/>
        <p:txBody>
          <a:bodyPr/>
          <a:lstStyle/>
          <a:p>
            <a:fld id="{AFC0EA47-5C79-47C2-8325-B83899E65CFC}" type="slidenum">
              <a:rPr lang="zh-CN" altLang="en-US" smtClean="0"/>
              <a:t>14</a:t>
            </a:fld>
            <a:endParaRPr lang="zh-CN" altLang="en-US"/>
          </a:p>
        </p:txBody>
      </p:sp>
      <p:pic>
        <p:nvPicPr>
          <p:cNvPr id="2" name="图片 1">
            <a:extLst>
              <a:ext uri="{FF2B5EF4-FFF2-40B4-BE49-F238E27FC236}">
                <a16:creationId xmlns:a16="http://schemas.microsoft.com/office/drawing/2014/main" id="{2522586F-9529-41FD-AC2C-18350ED781B2}"/>
              </a:ext>
            </a:extLst>
          </p:cNvPr>
          <p:cNvPicPr>
            <a:picLocks noChangeAspect="1"/>
          </p:cNvPicPr>
          <p:nvPr/>
        </p:nvPicPr>
        <p:blipFill>
          <a:blip r:embed="rId5"/>
          <a:stretch>
            <a:fillRect/>
          </a:stretch>
        </p:blipFill>
        <p:spPr>
          <a:xfrm>
            <a:off x="596348" y="3162858"/>
            <a:ext cx="6813797" cy="2712135"/>
          </a:xfrm>
          <a:prstGeom prst="rect">
            <a:avLst/>
          </a:prstGeom>
        </p:spPr>
      </p:pic>
    </p:spTree>
    <p:extLst>
      <p:ext uri="{BB962C8B-B14F-4D97-AF65-F5344CB8AC3E}">
        <p14:creationId xmlns:p14="http://schemas.microsoft.com/office/powerpoint/2010/main" val="3986909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4"/>
          <a:stretch>
            <a:fillRect/>
          </a:stretch>
        </p:blipFill>
        <p:spPr>
          <a:xfrm>
            <a:off x="353296" y="3925722"/>
            <a:ext cx="11183332" cy="2388400"/>
          </a:xfrm>
          <a:prstGeom prst="rect">
            <a:avLst/>
          </a:prstGeom>
        </p:spPr>
      </p:pic>
      <p:sp>
        <p:nvSpPr>
          <p:cNvPr id="5" name="灯片编号占位符 4">
            <a:extLst>
              <a:ext uri="{FF2B5EF4-FFF2-40B4-BE49-F238E27FC236}">
                <a16:creationId xmlns:a16="http://schemas.microsoft.com/office/drawing/2014/main" id="{96283424-1AA6-4E70-ADAB-04A859BD7022}"/>
              </a:ext>
            </a:extLst>
          </p:cNvPr>
          <p:cNvSpPr>
            <a:spLocks noGrp="1"/>
          </p:cNvSpPr>
          <p:nvPr>
            <p:ph type="sldNum" sz="quarter" idx="12"/>
          </p:nvPr>
        </p:nvSpPr>
        <p:spPr/>
        <p:txBody>
          <a:bodyPr/>
          <a:lstStyle/>
          <a:p>
            <a:fld id="{AFC0EA47-5C79-47C2-8325-B83899E65CFC}" type="slidenum">
              <a:rPr lang="zh-CN" altLang="en-US" smtClean="0"/>
              <a:t>15</a:t>
            </a:fld>
            <a:endParaRPr lang="zh-CN" altLang="en-US"/>
          </a:p>
        </p:txBody>
      </p:sp>
      <p:sp>
        <p:nvSpPr>
          <p:cNvPr id="9" name="矩形 8">
            <a:extLst>
              <a:ext uri="{FF2B5EF4-FFF2-40B4-BE49-F238E27FC236}">
                <a16:creationId xmlns:a16="http://schemas.microsoft.com/office/drawing/2014/main" id="{3D8C73D7-8BB5-45E6-803B-7BCEB620C635}"/>
              </a:ext>
            </a:extLst>
          </p:cNvPr>
          <p:cNvSpPr/>
          <p:nvPr/>
        </p:nvSpPr>
        <p:spPr>
          <a:xfrm>
            <a:off x="4596580" y="677209"/>
            <a:ext cx="2998839" cy="3061948"/>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0" name="直接连接符 9">
            <a:extLst>
              <a:ext uri="{FF2B5EF4-FFF2-40B4-BE49-F238E27FC236}">
                <a16:creationId xmlns:a16="http://schemas.microsoft.com/office/drawing/2014/main" id="{3F14E655-C698-4EB2-AA8E-AA4B3DC92623}"/>
              </a:ext>
            </a:extLst>
          </p:cNvPr>
          <p:cNvCxnSpPr>
            <a:cxnSpLocks/>
          </p:cNvCxnSpPr>
          <p:nvPr/>
        </p:nvCxnSpPr>
        <p:spPr>
          <a:xfrm>
            <a:off x="4596579" y="677197"/>
            <a:ext cx="29988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C6C03F-42EC-432A-8850-D447B559F7FC}"/>
              </a:ext>
            </a:extLst>
          </p:cNvPr>
          <p:cNvSpPr txBox="1"/>
          <p:nvPr/>
        </p:nvSpPr>
        <p:spPr>
          <a:xfrm>
            <a:off x="5111154" y="908755"/>
            <a:ext cx="2153470" cy="523220"/>
          </a:xfrm>
          <a:prstGeom prst="rect">
            <a:avLst/>
          </a:prstGeom>
          <a:noFill/>
        </p:spPr>
        <p:txBody>
          <a:bodyPr wrap="square" rtlCol="0">
            <a:spAutoFit/>
          </a:bodyPr>
          <a:lstStyle/>
          <a:p>
            <a:pPr algn="ctr"/>
            <a:r>
              <a:rPr lang="zh-CN" altLang="en-US" sz="2800" b="1" spc="200" dirty="0">
                <a:solidFill>
                  <a:schemeClr val="accent1"/>
                </a:solidFill>
                <a:latin typeface="+mn-ea"/>
              </a:rPr>
              <a:t>全卷积网络</a:t>
            </a:r>
          </a:p>
        </p:txBody>
      </p:sp>
      <p:sp>
        <p:nvSpPr>
          <p:cNvPr id="12" name="矩形 11">
            <a:extLst>
              <a:ext uri="{FF2B5EF4-FFF2-40B4-BE49-F238E27FC236}">
                <a16:creationId xmlns:a16="http://schemas.microsoft.com/office/drawing/2014/main" id="{D989AA60-97AB-473B-8D5A-8FAC794A2F19}"/>
              </a:ext>
            </a:extLst>
          </p:cNvPr>
          <p:cNvSpPr/>
          <p:nvPr/>
        </p:nvSpPr>
        <p:spPr>
          <a:xfrm>
            <a:off x="4673172" y="1397459"/>
            <a:ext cx="2845651" cy="2207592"/>
          </a:xfrm>
          <a:prstGeom prst="rect">
            <a:avLst/>
          </a:prstGeom>
        </p:spPr>
        <p:txBody>
          <a:bodyPr wrap="square">
            <a:spAutoFit/>
          </a:bodyPr>
          <a:lstStyle/>
          <a:p>
            <a:pPr algn="ctr">
              <a:lnSpc>
                <a:spcPct val="140000"/>
              </a:lnSpc>
            </a:pPr>
            <a:r>
              <a:rPr lang="zh-CN" altLang="en-US" sz="2000" dirty="0">
                <a:solidFill>
                  <a:schemeClr val="tx2">
                    <a:lumMod val="75000"/>
                  </a:schemeClr>
                </a:solidFill>
                <a:latin typeface="+mn-ea"/>
              </a:rPr>
              <a:t>单工作流网络</a:t>
            </a:r>
          </a:p>
          <a:p>
            <a:pPr algn="ctr">
              <a:lnSpc>
                <a:spcPct val="140000"/>
              </a:lnSpc>
            </a:pPr>
            <a:r>
              <a:rPr lang="zh-CN" altLang="en-US" sz="2000" dirty="0">
                <a:solidFill>
                  <a:schemeClr val="tx2">
                    <a:lumMod val="75000"/>
                  </a:schemeClr>
                </a:solidFill>
                <a:latin typeface="+mn-ea"/>
              </a:rPr>
              <a:t>多工作流网络</a:t>
            </a:r>
          </a:p>
          <a:p>
            <a:pPr algn="ctr">
              <a:lnSpc>
                <a:spcPct val="140000"/>
              </a:lnSpc>
            </a:pPr>
            <a:r>
              <a:rPr lang="zh-CN" altLang="en-US" sz="2000" dirty="0">
                <a:solidFill>
                  <a:schemeClr val="tx2">
                    <a:lumMod val="75000"/>
                  </a:schemeClr>
                </a:solidFill>
                <a:latin typeface="+mn-ea"/>
              </a:rPr>
              <a:t>多分支融合网络</a:t>
            </a:r>
          </a:p>
          <a:p>
            <a:pPr algn="ctr">
              <a:lnSpc>
                <a:spcPct val="140000"/>
              </a:lnSpc>
            </a:pPr>
            <a:r>
              <a:rPr lang="zh-CN" altLang="en-US" sz="2000" dirty="0">
                <a:solidFill>
                  <a:schemeClr val="tx2">
                    <a:lumMod val="75000"/>
                  </a:schemeClr>
                </a:solidFill>
                <a:latin typeface="+mn-ea"/>
              </a:rPr>
              <a:t>自底而上</a:t>
            </a:r>
            <a:r>
              <a:rPr lang="en-US" altLang="zh-CN" sz="2000" dirty="0">
                <a:solidFill>
                  <a:schemeClr val="tx2">
                    <a:lumMod val="75000"/>
                  </a:schemeClr>
                </a:solidFill>
                <a:latin typeface="+mn-ea"/>
              </a:rPr>
              <a:t>/</a:t>
            </a:r>
            <a:r>
              <a:rPr lang="zh-CN" altLang="en-US" sz="2000" dirty="0">
                <a:solidFill>
                  <a:schemeClr val="tx2">
                    <a:lumMod val="75000"/>
                  </a:schemeClr>
                </a:solidFill>
                <a:latin typeface="+mn-ea"/>
              </a:rPr>
              <a:t>自顶而下网络</a:t>
            </a:r>
          </a:p>
          <a:p>
            <a:pPr algn="ctr">
              <a:lnSpc>
                <a:spcPct val="140000"/>
              </a:lnSpc>
            </a:pPr>
            <a:r>
              <a:rPr lang="zh-CN" altLang="en-US" sz="2000" dirty="0">
                <a:solidFill>
                  <a:schemeClr val="tx2">
                    <a:lumMod val="75000"/>
                  </a:schemeClr>
                </a:solidFill>
                <a:latin typeface="+mn-ea"/>
              </a:rPr>
              <a:t>多任务网络</a:t>
            </a:r>
            <a:endParaRPr lang="en-US" altLang="zh-CN" sz="2000" dirty="0">
              <a:solidFill>
                <a:schemeClr val="tx2">
                  <a:lumMod val="75000"/>
                </a:schemeClr>
              </a:solidFill>
              <a:latin typeface="+mn-ea"/>
            </a:endParaRPr>
          </a:p>
        </p:txBody>
      </p:sp>
      <p:cxnSp>
        <p:nvCxnSpPr>
          <p:cNvPr id="13" name="直接连接符 12">
            <a:extLst>
              <a:ext uri="{FF2B5EF4-FFF2-40B4-BE49-F238E27FC236}">
                <a16:creationId xmlns:a16="http://schemas.microsoft.com/office/drawing/2014/main" id="{589BC6A5-F031-4712-81DC-A4F1C0D8EB43}"/>
              </a:ext>
            </a:extLst>
          </p:cNvPr>
          <p:cNvCxnSpPr>
            <a:cxnSpLocks/>
          </p:cNvCxnSpPr>
          <p:nvPr/>
        </p:nvCxnSpPr>
        <p:spPr>
          <a:xfrm>
            <a:off x="4596579" y="3746279"/>
            <a:ext cx="2998839"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6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sp>
        <p:nvSpPr>
          <p:cNvPr id="2" name="矩形 1">
            <a:extLst>
              <a:ext uri="{FF2B5EF4-FFF2-40B4-BE49-F238E27FC236}">
                <a16:creationId xmlns:a16="http://schemas.microsoft.com/office/drawing/2014/main" id="{98E838D9-B3C3-4333-8915-8FC38B050E7D}"/>
              </a:ext>
            </a:extLst>
          </p:cNvPr>
          <p:cNvSpPr/>
          <p:nvPr/>
        </p:nvSpPr>
        <p:spPr>
          <a:xfrm>
            <a:off x="3481741" y="2021258"/>
            <a:ext cx="5731201" cy="369332"/>
          </a:xfrm>
          <a:prstGeom prst="rect">
            <a:avLst/>
          </a:prstGeom>
        </p:spPr>
        <p:txBody>
          <a:bodyPr wrap="square">
            <a:spAutoFit/>
          </a:bodyPr>
          <a:lstStyle/>
          <a:p>
            <a:r>
              <a:rPr lang="en-US" altLang="zh-CN" b="1" kern="0" dirty="0">
                <a:solidFill>
                  <a:srgbClr val="071F65"/>
                </a:solidFill>
                <a:latin typeface="微软雅黑" pitchFamily="34" charset="-122"/>
                <a:ea typeface="微软雅黑" pitchFamily="34" charset="-122"/>
              </a:rPr>
              <a:t>L. Wang, L. Wang, H. Lu, P. Zhang, and X. </a:t>
            </a:r>
            <a:r>
              <a:rPr lang="en-US" altLang="zh-CN" b="1" kern="0" dirty="0" err="1">
                <a:solidFill>
                  <a:srgbClr val="071F65"/>
                </a:solidFill>
                <a:latin typeface="微软雅黑" pitchFamily="34" charset="-122"/>
                <a:ea typeface="微软雅黑" pitchFamily="34" charset="-122"/>
              </a:rPr>
              <a:t>Ruan</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1537855" y="904213"/>
            <a:ext cx="9314873" cy="1077218"/>
          </a:xfrm>
          <a:prstGeom prst="rect">
            <a:avLst/>
          </a:prstGeom>
          <a:noFill/>
        </p:spPr>
        <p:txBody>
          <a:bodyPr wrap="square" lIns="91440" tIns="45720" rIns="91440" bIns="45720">
            <a:spAutoFit/>
          </a:bodyPr>
          <a:lstStyle/>
          <a:p>
            <a:pPr algn="ctr"/>
            <a:r>
              <a:rPr lang="en-US" altLang="zh-CN" sz="3200" b="1" kern="0" dirty="0">
                <a:solidFill>
                  <a:srgbClr val="071F65"/>
                </a:solidFill>
                <a:latin typeface="微软雅黑" pitchFamily="34" charset="-122"/>
                <a:ea typeface="微软雅黑" pitchFamily="34" charset="-122"/>
              </a:rPr>
              <a:t>Saliency detection with recurrent fully convolutional networks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834165" y="3226869"/>
            <a:ext cx="1112746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现有的基于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视觉显著性的先验知识（在以往工作中被证明有效），被大多数基于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网络的方法丢弃了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网络的方法在预测某点的显著性时，只考虑该点周围的有限范围像素的信息</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ECCV2016</a:t>
            </a:r>
            <a:endParaRPr lang="en-US" altLang="zh-CN" sz="1600" dirty="0"/>
          </a:p>
        </p:txBody>
      </p:sp>
      <p:sp>
        <p:nvSpPr>
          <p:cNvPr id="7" name="灯片编号占位符 6">
            <a:extLst>
              <a:ext uri="{FF2B5EF4-FFF2-40B4-BE49-F238E27FC236}">
                <a16:creationId xmlns:a16="http://schemas.microsoft.com/office/drawing/2014/main" id="{9F7BE29D-6AED-48D5-B40A-75B7B80D9BA3}"/>
              </a:ext>
            </a:extLst>
          </p:cNvPr>
          <p:cNvSpPr>
            <a:spLocks noGrp="1"/>
          </p:cNvSpPr>
          <p:nvPr>
            <p:ph type="sldNum" sz="quarter" idx="12"/>
          </p:nvPr>
        </p:nvSpPr>
        <p:spPr/>
        <p:txBody>
          <a:bodyPr/>
          <a:lstStyle/>
          <a:p>
            <a:fld id="{AFC0EA47-5C79-47C2-8325-B83899E65CFC}" type="slidenum">
              <a:rPr lang="zh-CN" altLang="en-US" smtClean="0"/>
              <a:t>16</a:t>
            </a:fld>
            <a:endParaRPr lang="zh-CN" altLang="en-US"/>
          </a:p>
        </p:txBody>
      </p:sp>
    </p:spTree>
    <p:extLst>
      <p:ext uri="{BB962C8B-B14F-4D97-AF65-F5344CB8AC3E}">
        <p14:creationId xmlns:p14="http://schemas.microsoft.com/office/powerpoint/2010/main" val="393654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pic>
        <p:nvPicPr>
          <p:cNvPr id="3" name="图片 2">
            <a:extLst>
              <a:ext uri="{FF2B5EF4-FFF2-40B4-BE49-F238E27FC236}">
                <a16:creationId xmlns:a16="http://schemas.microsoft.com/office/drawing/2014/main" id="{9A105623-342E-42BD-A33F-3058FB832E0A}"/>
              </a:ext>
            </a:extLst>
          </p:cNvPr>
          <p:cNvPicPr>
            <a:picLocks noChangeAspect="1"/>
          </p:cNvPicPr>
          <p:nvPr/>
        </p:nvPicPr>
        <p:blipFill>
          <a:blip r:embed="rId4"/>
          <a:stretch>
            <a:fillRect/>
          </a:stretch>
        </p:blipFill>
        <p:spPr>
          <a:xfrm>
            <a:off x="2068202" y="1100931"/>
            <a:ext cx="8055595" cy="3839215"/>
          </a:xfrm>
          <a:prstGeom prst="rect">
            <a:avLst/>
          </a:prstGeom>
        </p:spPr>
      </p:pic>
      <p:sp>
        <p:nvSpPr>
          <p:cNvPr id="8" name="矩形 7">
            <a:extLst>
              <a:ext uri="{FF2B5EF4-FFF2-40B4-BE49-F238E27FC236}">
                <a16:creationId xmlns:a16="http://schemas.microsoft.com/office/drawing/2014/main" id="{E898818E-4D35-4331-A017-845A29060296}"/>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588B515-D2E3-4EA6-9B49-36A4CC42A054}"/>
              </a:ext>
            </a:extLst>
          </p:cNvPr>
          <p:cNvSpPr txBox="1"/>
          <p:nvPr/>
        </p:nvSpPr>
        <p:spPr>
          <a:xfrm>
            <a:off x="577496" y="5181787"/>
            <a:ext cx="11265471"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网络的每一个步都是一个全卷积神经网络，首先经过卷积池化层得到高层特征，然后经过反卷积层恢复图像的原始尺寸</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在每一个时间步中，我们通过全卷积神经网络将输入的图像和显著性先验图都向前推进，得到预测的显著性映射，进而作为下一个时间步的显著性先验图。</a:t>
            </a:r>
          </a:p>
        </p:txBody>
      </p:sp>
      <p:sp>
        <p:nvSpPr>
          <p:cNvPr id="5" name="灯片编号占位符 4">
            <a:extLst>
              <a:ext uri="{FF2B5EF4-FFF2-40B4-BE49-F238E27FC236}">
                <a16:creationId xmlns:a16="http://schemas.microsoft.com/office/drawing/2014/main" id="{B8C997E5-4B3A-4453-8487-CD228B28ADD5}"/>
              </a:ext>
            </a:extLst>
          </p:cNvPr>
          <p:cNvSpPr>
            <a:spLocks noGrp="1"/>
          </p:cNvSpPr>
          <p:nvPr>
            <p:ph type="sldNum" sz="quarter" idx="12"/>
          </p:nvPr>
        </p:nvSpPr>
        <p:spPr/>
        <p:txBody>
          <a:bodyPr/>
          <a:lstStyle/>
          <a:p>
            <a:fld id="{AFC0EA47-5C79-47C2-8325-B83899E65CFC}" type="slidenum">
              <a:rPr lang="zh-CN" altLang="en-US" smtClean="0"/>
              <a:t>17</a:t>
            </a:fld>
            <a:endParaRPr lang="zh-CN" altLang="en-US"/>
          </a:p>
        </p:txBody>
      </p:sp>
    </p:spTree>
    <p:extLst>
      <p:ext uri="{BB962C8B-B14F-4D97-AF65-F5344CB8AC3E}">
        <p14:creationId xmlns:p14="http://schemas.microsoft.com/office/powerpoint/2010/main" val="57738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pic>
        <p:nvPicPr>
          <p:cNvPr id="2" name="图片 1">
            <a:extLst>
              <a:ext uri="{FF2B5EF4-FFF2-40B4-BE49-F238E27FC236}">
                <a16:creationId xmlns:a16="http://schemas.microsoft.com/office/drawing/2014/main" id="{663FDD9C-BC7B-4E1F-AD92-BE5965D8F8B4}"/>
              </a:ext>
            </a:extLst>
          </p:cNvPr>
          <p:cNvPicPr>
            <a:picLocks noChangeAspect="1"/>
          </p:cNvPicPr>
          <p:nvPr/>
        </p:nvPicPr>
        <p:blipFill rotWithShape="1">
          <a:blip r:embed="rId3"/>
          <a:srcRect l="4527"/>
          <a:stretch/>
        </p:blipFill>
        <p:spPr>
          <a:xfrm>
            <a:off x="756999" y="3861546"/>
            <a:ext cx="4328670" cy="661780"/>
          </a:xfrm>
          <a:prstGeom prst="rect">
            <a:avLst/>
          </a:prstGeom>
        </p:spPr>
      </p:pic>
      <p:pic>
        <p:nvPicPr>
          <p:cNvPr id="3" name="图片 2">
            <a:extLst>
              <a:ext uri="{FF2B5EF4-FFF2-40B4-BE49-F238E27FC236}">
                <a16:creationId xmlns:a16="http://schemas.microsoft.com/office/drawing/2014/main" id="{C4A4D153-6CA0-415C-BED6-06115B21542D}"/>
              </a:ext>
            </a:extLst>
          </p:cNvPr>
          <p:cNvPicPr>
            <a:picLocks noChangeAspect="1"/>
          </p:cNvPicPr>
          <p:nvPr/>
        </p:nvPicPr>
        <p:blipFill>
          <a:blip r:embed="rId4"/>
          <a:stretch>
            <a:fillRect/>
          </a:stretch>
        </p:blipFill>
        <p:spPr>
          <a:xfrm>
            <a:off x="665474" y="5324029"/>
            <a:ext cx="4732927" cy="601875"/>
          </a:xfrm>
          <a:prstGeom prst="rect">
            <a:avLst/>
          </a:prstGeom>
        </p:spPr>
      </p:pic>
      <p:sp>
        <p:nvSpPr>
          <p:cNvPr id="7" name="文本框 6">
            <a:extLst>
              <a:ext uri="{FF2B5EF4-FFF2-40B4-BE49-F238E27FC236}">
                <a16:creationId xmlns:a16="http://schemas.microsoft.com/office/drawing/2014/main" id="{55E6EE6F-2626-4212-9DC5-05C2068F8C34}"/>
              </a:ext>
            </a:extLst>
          </p:cNvPr>
          <p:cNvSpPr txBox="1"/>
          <p:nvPr/>
        </p:nvSpPr>
        <p:spPr>
          <a:xfrm>
            <a:off x="657774" y="701865"/>
            <a:ext cx="10507085" cy="1336071"/>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显著性先验图（改进一）：</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尽管启发式显著性优先有其局限性，但它们易于计算，并且在各种情况下表现出非常有效的效果。因此，利用显著性先验信息可以促进更快的训练和更准确的推断。</a:t>
            </a:r>
          </a:p>
        </p:txBody>
      </p:sp>
      <p:pic>
        <p:nvPicPr>
          <p:cNvPr id="9" name="图片 8">
            <a:extLst>
              <a:ext uri="{FF2B5EF4-FFF2-40B4-BE49-F238E27FC236}">
                <a16:creationId xmlns:a16="http://schemas.microsoft.com/office/drawing/2014/main" id="{C9916663-EB58-45DF-AD17-C593A5D11683}"/>
              </a:ext>
            </a:extLst>
          </p:cNvPr>
          <p:cNvPicPr>
            <a:picLocks noChangeAspect="1"/>
          </p:cNvPicPr>
          <p:nvPr/>
        </p:nvPicPr>
        <p:blipFill rotWithShape="1">
          <a:blip r:embed="rId5"/>
          <a:srcRect r="70322"/>
          <a:stretch/>
        </p:blipFill>
        <p:spPr>
          <a:xfrm>
            <a:off x="7667630" y="1653087"/>
            <a:ext cx="2954295" cy="4744151"/>
          </a:xfrm>
          <a:prstGeom prst="rect">
            <a:avLst/>
          </a:prstGeom>
        </p:spPr>
      </p:pic>
      <p:sp>
        <p:nvSpPr>
          <p:cNvPr id="10" name="文本框 9">
            <a:extLst>
              <a:ext uri="{FF2B5EF4-FFF2-40B4-BE49-F238E27FC236}">
                <a16:creationId xmlns:a16="http://schemas.microsoft.com/office/drawing/2014/main" id="{AC7FF9B8-2F5B-4B50-A687-649B50FF063A}"/>
              </a:ext>
            </a:extLst>
          </p:cNvPr>
          <p:cNvSpPr txBox="1"/>
          <p:nvPr/>
        </p:nvSpPr>
        <p:spPr>
          <a:xfrm>
            <a:off x="656007" y="2326374"/>
            <a:ext cx="10507085" cy="50552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显著性先验图计算方式：</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33EC65-E86E-4C0D-9E83-9AB6F40AD9F7}"/>
                  </a:ext>
                </a:extLst>
              </p:cNvPr>
              <p:cNvSpPr txBox="1"/>
              <p:nvPr/>
            </p:nvSpPr>
            <p:spPr>
              <a:xfrm>
                <a:off x="656007" y="2868138"/>
                <a:ext cx="3960279"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首先将输入图片分割成</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个超像素</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𝑠</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颜色对比先验图</a:t>
                </a:r>
                <a:r>
                  <a:rPr lang="en-US" altLang="zh-CN" dirty="0">
                    <a:latin typeface="微软雅黑" panose="020B0503020204020204" pitchFamily="34" charset="-122"/>
                    <a:ea typeface="微软雅黑" panose="020B0503020204020204" pitchFamily="34" charset="-122"/>
                  </a:rPr>
                  <a:t>G(</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s</m:t>
                        </m:r>
                      </m:e>
                      <m:sub>
                        <m:r>
                          <a:rPr lang="en-US" altLang="zh-CN">
                            <a:latin typeface="Cambria Math" panose="02040503050406030204" pitchFamily="18" charset="0"/>
                            <a:ea typeface="微软雅黑" panose="020B0503020204020204" pitchFamily="34" charset="-122"/>
                          </a:rPr>
                          <m:t>𝑖</m:t>
                        </m:r>
                      </m:sub>
                    </m:sSub>
                    <m:r>
                      <a:rPr lang="en-US" altLang="zh-CN" b="0" i="1">
                        <a:latin typeface="Cambria Math" panose="02040503050406030204" pitchFamily="18" charset="0"/>
                        <a:ea typeface="微软雅黑" panose="020B0503020204020204" pitchFamily="34" charset="-122"/>
                      </a:rPr>
                      <m:t>)</m:t>
                    </m:r>
                    <m:r>
                      <a:rPr lang="zh-CN" altLang="en-US">
                        <a:latin typeface="Cambria Math" panose="02040503050406030204" pitchFamily="18" charset="0"/>
                        <a:ea typeface="微软雅黑" panose="020B0503020204020204" pitchFamily="34" charset="-122"/>
                      </a:rPr>
                      <m:t>计算</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1" name="文本框 10">
                <a:extLst>
                  <a:ext uri="{FF2B5EF4-FFF2-40B4-BE49-F238E27FC236}">
                    <a16:creationId xmlns:a16="http://schemas.microsoft.com/office/drawing/2014/main" id="{5233EC65-E86E-4C0D-9E83-9AB6F40AD9F7}"/>
                  </a:ext>
                </a:extLst>
              </p:cNvPr>
              <p:cNvSpPr txBox="1">
                <a:spLocks noRot="1" noChangeAspect="1" noMove="1" noResize="1" noEditPoints="1" noAdjustHandles="1" noChangeArrowheads="1" noChangeShapeType="1" noTextEdit="1"/>
              </p:cNvSpPr>
              <p:nvPr/>
            </p:nvSpPr>
            <p:spPr>
              <a:xfrm>
                <a:off x="656007" y="2868138"/>
                <a:ext cx="3960279" cy="874407"/>
              </a:xfrm>
              <a:prstGeom prst="rect">
                <a:avLst/>
              </a:prstGeom>
              <a:blipFill>
                <a:blip r:embed="rId6"/>
                <a:stretch>
                  <a:fillRect l="-1387" r="-277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BF4F39-6BF8-4A25-A752-45B930F6896D}"/>
                  </a:ext>
                </a:extLst>
              </p:cNvPr>
              <p:cNvSpPr txBox="1"/>
              <p:nvPr/>
            </p:nvSpPr>
            <p:spPr>
              <a:xfrm>
                <a:off x="656006" y="4449622"/>
                <a:ext cx="6468689" cy="91563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𝜇</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p</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r>
                      <a:rPr lang="zh-CN" altLang="en-US" i="1">
                        <a:latin typeface="Cambria Math" panose="02040503050406030204" pitchFamily="18" charset="0"/>
                        <a:ea typeface="微软雅黑" panose="020B0503020204020204" pitchFamily="34" charset="-122"/>
                      </a:rPr>
                      <m:t>分别</m:t>
                    </m:r>
                    <m:r>
                      <a:rPr lang="zh-CN" altLang="en-US">
                        <a:latin typeface="Cambria Math" panose="02040503050406030204" pitchFamily="18" charset="0"/>
                        <a:ea typeface="微软雅黑" panose="020B0503020204020204" pitchFamily="34" charset="-122"/>
                      </a:rPr>
                      <m:t>代表</m:t>
                    </m:r>
                  </m:oMath>
                </a14:m>
                <a:r>
                  <a:rPr lang="zh-CN" altLang="en-US" dirty="0">
                    <a:latin typeface="微软雅黑" panose="020B0503020204020204" pitchFamily="34" charset="-122"/>
                    <a:ea typeface="微软雅黑" panose="020B0503020204020204" pitchFamily="34" charset="-122"/>
                  </a:rPr>
                  <a:t>超像素点</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RGB</a:t>
                </a:r>
                <a:r>
                  <a:rPr lang="zh-CN" altLang="en-US" dirty="0">
                    <a:latin typeface="微软雅黑" panose="020B0503020204020204" pitchFamily="34" charset="-122"/>
                    <a:ea typeface="微软雅黑" panose="020B0503020204020204" pitchFamily="34" charset="-122"/>
                  </a:rPr>
                  <a:t>平均值和中心位置</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强度对比先验图</a:t>
                </a:r>
                <a:r>
                  <a:rPr lang="en-US" altLang="zh-CN" dirty="0">
                    <a:latin typeface="微软雅黑" panose="020B0503020204020204" pitchFamily="34" charset="-122"/>
                    <a:ea typeface="微软雅黑" panose="020B0503020204020204" pitchFamily="34" charset="-122"/>
                  </a:rPr>
                  <a:t>I(</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和方向对比先验图</a:t>
                </a:r>
                <a:r>
                  <a:rPr lang="en-US" altLang="zh-CN" dirty="0">
                    <a:latin typeface="微软雅黑" panose="020B0503020204020204" pitchFamily="34" charset="-122"/>
                    <a:ea typeface="微软雅黑" panose="020B0503020204020204" pitchFamily="34" charset="-122"/>
                  </a:rPr>
                  <a:t>O(</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r>
                      <a:rPr lang="zh-CN" altLang="en-US">
                        <a:latin typeface="Cambria Math" panose="02040503050406030204" pitchFamily="18" charset="0"/>
                        <a:ea typeface="微软雅黑" panose="020B0503020204020204" pitchFamily="34" charset="-122"/>
                      </a:rPr>
                      <m:t>计算</m:t>
                    </m:r>
                    <m:r>
                      <a:rPr lang="zh-CN" altLang="en-US" i="1">
                        <a:latin typeface="Cambria Math" panose="02040503050406030204" pitchFamily="18" charset="0"/>
                        <a:ea typeface="微软雅黑" panose="020B0503020204020204" pitchFamily="34" charset="-122"/>
                      </a:rPr>
                      <m:t>类似</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2" name="文本框 11">
                <a:extLst>
                  <a:ext uri="{FF2B5EF4-FFF2-40B4-BE49-F238E27FC236}">
                    <a16:creationId xmlns:a16="http://schemas.microsoft.com/office/drawing/2014/main" id="{60BF4F39-6BF8-4A25-A752-45B930F6896D}"/>
                  </a:ext>
                </a:extLst>
              </p:cNvPr>
              <p:cNvSpPr txBox="1">
                <a:spLocks noRot="1" noChangeAspect="1" noMove="1" noResize="1" noEditPoints="1" noAdjustHandles="1" noChangeArrowheads="1" noChangeShapeType="1" noTextEdit="1"/>
              </p:cNvSpPr>
              <p:nvPr/>
            </p:nvSpPr>
            <p:spPr>
              <a:xfrm>
                <a:off x="656006" y="4449622"/>
                <a:ext cx="6468689" cy="915635"/>
              </a:xfrm>
              <a:prstGeom prst="rect">
                <a:avLst/>
              </a:prstGeom>
              <a:blipFill>
                <a:blip r:embed="rId7"/>
                <a:stretch>
                  <a:fillRect l="-848" b="-10667"/>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40EA869D-0ABC-4B16-94C9-E4BF35196A87}"/>
              </a:ext>
            </a:extLst>
          </p:cNvPr>
          <p:cNvSpPr>
            <a:spLocks noGrp="1"/>
          </p:cNvSpPr>
          <p:nvPr>
            <p:ph type="sldNum" sz="quarter" idx="12"/>
          </p:nvPr>
        </p:nvSpPr>
        <p:spPr/>
        <p:txBody>
          <a:bodyPr/>
          <a:lstStyle/>
          <a:p>
            <a:fld id="{AFC0EA47-5C79-47C2-8325-B83899E65CFC}" type="slidenum">
              <a:rPr lang="zh-CN" altLang="en-US" smtClean="0"/>
              <a:t>18</a:t>
            </a:fld>
            <a:endParaRPr lang="zh-CN" altLang="en-US"/>
          </a:p>
        </p:txBody>
      </p:sp>
    </p:spTree>
    <p:extLst>
      <p:ext uri="{BB962C8B-B14F-4D97-AF65-F5344CB8AC3E}">
        <p14:creationId xmlns:p14="http://schemas.microsoft.com/office/powerpoint/2010/main" val="422939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pic>
        <p:nvPicPr>
          <p:cNvPr id="5" name="图片 4">
            <a:extLst>
              <a:ext uri="{FF2B5EF4-FFF2-40B4-BE49-F238E27FC236}">
                <a16:creationId xmlns:a16="http://schemas.microsoft.com/office/drawing/2014/main" id="{7DAA35EA-4C52-4BA4-A653-78EAC120268D}"/>
              </a:ext>
            </a:extLst>
          </p:cNvPr>
          <p:cNvPicPr>
            <a:picLocks noChangeAspect="1"/>
          </p:cNvPicPr>
          <p:nvPr/>
        </p:nvPicPr>
        <p:blipFill rotWithShape="1">
          <a:blip r:embed="rId3"/>
          <a:srcRect l="57645" r="20952"/>
          <a:stretch/>
        </p:blipFill>
        <p:spPr>
          <a:xfrm>
            <a:off x="2330645" y="2026836"/>
            <a:ext cx="1946080" cy="3143250"/>
          </a:xfrm>
          <a:prstGeom prst="rect">
            <a:avLst/>
          </a:prstGeom>
        </p:spPr>
      </p:pic>
      <p:pic>
        <p:nvPicPr>
          <p:cNvPr id="7" name="图片 6">
            <a:extLst>
              <a:ext uri="{FF2B5EF4-FFF2-40B4-BE49-F238E27FC236}">
                <a16:creationId xmlns:a16="http://schemas.microsoft.com/office/drawing/2014/main" id="{3BE81B76-E084-44F2-89B5-FA152C82FA34}"/>
              </a:ext>
            </a:extLst>
          </p:cNvPr>
          <p:cNvPicPr>
            <a:picLocks noChangeAspect="1"/>
          </p:cNvPicPr>
          <p:nvPr/>
        </p:nvPicPr>
        <p:blipFill rotWithShape="1">
          <a:blip r:embed="rId4"/>
          <a:srcRect t="28486" b="14566"/>
          <a:stretch/>
        </p:blipFill>
        <p:spPr>
          <a:xfrm>
            <a:off x="1865410" y="5241012"/>
            <a:ext cx="2876550" cy="428625"/>
          </a:xfrm>
          <a:prstGeom prst="rect">
            <a:avLst/>
          </a:prstGeom>
        </p:spPr>
      </p:pic>
      <p:pic>
        <p:nvPicPr>
          <p:cNvPr id="9" name="图片 8">
            <a:extLst>
              <a:ext uri="{FF2B5EF4-FFF2-40B4-BE49-F238E27FC236}">
                <a16:creationId xmlns:a16="http://schemas.microsoft.com/office/drawing/2014/main" id="{9CECCE89-CC53-46D7-96B7-9946212863E5}"/>
              </a:ext>
            </a:extLst>
          </p:cNvPr>
          <p:cNvPicPr>
            <a:picLocks noChangeAspect="1"/>
          </p:cNvPicPr>
          <p:nvPr/>
        </p:nvPicPr>
        <p:blipFill rotWithShape="1">
          <a:blip r:embed="rId5"/>
          <a:srcRect l="49492"/>
          <a:stretch/>
        </p:blipFill>
        <p:spPr>
          <a:xfrm>
            <a:off x="7419734" y="2030374"/>
            <a:ext cx="1946081" cy="3139712"/>
          </a:xfrm>
          <a:prstGeom prst="rect">
            <a:avLst/>
          </a:prstGeom>
        </p:spPr>
      </p:pic>
      <p:pic>
        <p:nvPicPr>
          <p:cNvPr id="10" name="图片 9">
            <a:extLst>
              <a:ext uri="{FF2B5EF4-FFF2-40B4-BE49-F238E27FC236}">
                <a16:creationId xmlns:a16="http://schemas.microsoft.com/office/drawing/2014/main" id="{9D910433-B377-43B5-9A09-C57F6BF47CBC}"/>
              </a:ext>
            </a:extLst>
          </p:cNvPr>
          <p:cNvPicPr>
            <a:picLocks noChangeAspect="1"/>
          </p:cNvPicPr>
          <p:nvPr/>
        </p:nvPicPr>
        <p:blipFill>
          <a:blip r:embed="rId6"/>
          <a:stretch>
            <a:fillRect/>
          </a:stretch>
        </p:blipFill>
        <p:spPr>
          <a:xfrm>
            <a:off x="6949927" y="5241012"/>
            <a:ext cx="2885693" cy="480949"/>
          </a:xfrm>
          <a:prstGeom prst="rect">
            <a:avLst/>
          </a:prstGeom>
        </p:spPr>
      </p:pic>
      <p:sp>
        <p:nvSpPr>
          <p:cNvPr id="11" name="文本框 10">
            <a:extLst>
              <a:ext uri="{FF2B5EF4-FFF2-40B4-BE49-F238E27FC236}">
                <a16:creationId xmlns:a16="http://schemas.microsoft.com/office/drawing/2014/main" id="{7E6BDA05-E162-444C-88AB-FAD00A7252E2}"/>
              </a:ext>
            </a:extLst>
          </p:cNvPr>
          <p:cNvSpPr txBox="1"/>
          <p:nvPr/>
        </p:nvSpPr>
        <p:spPr>
          <a:xfrm>
            <a:off x="657774" y="786933"/>
            <a:ext cx="10507085" cy="92057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递归结构（改进二）：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的网络的前馈结构没有考虑反馈信息，使得预测误差无法修正</a:t>
            </a:r>
          </a:p>
        </p:txBody>
      </p:sp>
      <p:sp>
        <p:nvSpPr>
          <p:cNvPr id="3" name="灯片编号占位符 2">
            <a:extLst>
              <a:ext uri="{FF2B5EF4-FFF2-40B4-BE49-F238E27FC236}">
                <a16:creationId xmlns:a16="http://schemas.microsoft.com/office/drawing/2014/main" id="{29B7CAF2-39CE-4A0D-8634-BA27DBB75D3C}"/>
              </a:ext>
            </a:extLst>
          </p:cNvPr>
          <p:cNvSpPr>
            <a:spLocks noGrp="1"/>
          </p:cNvSpPr>
          <p:nvPr>
            <p:ph type="sldNum" sz="quarter" idx="12"/>
          </p:nvPr>
        </p:nvSpPr>
        <p:spPr/>
        <p:txBody>
          <a:bodyPr/>
          <a:lstStyle/>
          <a:p>
            <a:fld id="{AFC0EA47-5C79-47C2-8325-B83899E65CFC}" type="slidenum">
              <a:rPr lang="zh-CN" altLang="en-US" smtClean="0"/>
              <a:t>19</a:t>
            </a:fld>
            <a:endParaRPr lang="zh-CN" altLang="en-US"/>
          </a:p>
        </p:txBody>
      </p:sp>
    </p:spTree>
    <p:extLst>
      <p:ext uri="{BB962C8B-B14F-4D97-AF65-F5344CB8AC3E}">
        <p14:creationId xmlns:p14="http://schemas.microsoft.com/office/powerpoint/2010/main" val="68987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rgbClr val="FF0000"/>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研究内容和拟采用的研究方法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2</a:t>
            </a:fld>
            <a:endParaRPr lang="zh-CN" altLang="en-US"/>
          </a:p>
        </p:txBody>
      </p:sp>
    </p:spTree>
    <p:extLst>
      <p:ext uri="{BB962C8B-B14F-4D97-AF65-F5344CB8AC3E}">
        <p14:creationId xmlns:p14="http://schemas.microsoft.com/office/powerpoint/2010/main" val="3060534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sp>
        <p:nvSpPr>
          <p:cNvPr id="9" name="矩形 8">
            <a:extLst>
              <a:ext uri="{FF2B5EF4-FFF2-40B4-BE49-F238E27FC236}">
                <a16:creationId xmlns:a16="http://schemas.microsoft.com/office/drawing/2014/main" id="{DA5489AD-F0B8-4740-B533-2954B953BCAD}"/>
              </a:ext>
            </a:extLst>
          </p:cNvPr>
          <p:cNvSpPr/>
          <p:nvPr/>
        </p:nvSpPr>
        <p:spPr>
          <a:xfrm>
            <a:off x="1077601" y="988539"/>
            <a:ext cx="9790423" cy="1705403"/>
          </a:xfrm>
          <a:prstGeom prst="rect">
            <a:avLst/>
          </a:prstGeom>
        </p:spPr>
        <p:txBody>
          <a:bodyPr wrap="square">
            <a:spAutoFit/>
          </a:bodyPr>
          <a:lstStyle/>
          <a:p>
            <a:pPr defTabSz="342900">
              <a:lnSpc>
                <a:spcPct val="150000"/>
              </a:lnSpc>
              <a:defRPr/>
            </a:pPr>
            <a:r>
              <a:rPr lang="zh-CN" altLang="en-US" b="1" kern="0" dirty="0">
                <a:solidFill>
                  <a:srgbClr val="071F65"/>
                </a:solidFill>
                <a:latin typeface="微软雅黑" pitchFamily="34" charset="-122"/>
                <a:ea typeface="微软雅黑" pitchFamily="34" charset="-122"/>
              </a:rPr>
              <a:t>优势：</a:t>
            </a:r>
            <a:endParaRPr lang="en-US" altLang="zh-CN" sz="1600"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利用显著性先验，使深度模型的训练更容易，预测更准确；</a:t>
            </a:r>
            <a:endParaRPr lang="en-US" altLang="zh-CN"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与前馈网络相比，每一步</a:t>
            </a:r>
            <a:r>
              <a:rPr lang="zh-CN" altLang="en-US" dirty="0">
                <a:latin typeface="微软雅黑" panose="020B0503020204020204" pitchFamily="34" charset="-122"/>
                <a:ea typeface="微软雅黑" panose="020B0503020204020204" pitchFamily="34" charset="-122"/>
              </a:rPr>
              <a:t>全卷积神经网络</a:t>
            </a:r>
            <a:r>
              <a:rPr lang="zh-CN" altLang="en-US" dirty="0">
                <a:solidFill>
                  <a:prstClr val="black"/>
                </a:solidFill>
                <a:latin typeface="微软雅黑" panose="020B0503020204020204" pitchFamily="34" charset="-122"/>
                <a:ea typeface="微软雅黑" panose="020B0503020204020204" pitchFamily="34" charset="-122"/>
              </a:rPr>
              <a:t>的输出被提供为反馈信号，使得模型能够通过纠正其先前的错误来重新确定显著性预测，直到在最后一个时间步骤中产生最终预测。</a:t>
            </a:r>
          </a:p>
        </p:txBody>
      </p:sp>
      <p:sp>
        <p:nvSpPr>
          <p:cNvPr id="3" name="灯片编号占位符 2">
            <a:extLst>
              <a:ext uri="{FF2B5EF4-FFF2-40B4-BE49-F238E27FC236}">
                <a16:creationId xmlns:a16="http://schemas.microsoft.com/office/drawing/2014/main" id="{F650EB49-40A3-477E-8F29-81B58752F97F}"/>
              </a:ext>
            </a:extLst>
          </p:cNvPr>
          <p:cNvSpPr>
            <a:spLocks noGrp="1"/>
          </p:cNvSpPr>
          <p:nvPr>
            <p:ph type="sldNum" sz="quarter" idx="12"/>
          </p:nvPr>
        </p:nvSpPr>
        <p:spPr/>
        <p:txBody>
          <a:bodyPr/>
          <a:lstStyle/>
          <a:p>
            <a:fld id="{AFC0EA47-5C79-47C2-8325-B83899E65CFC}" type="slidenum">
              <a:rPr lang="zh-CN" altLang="en-US" smtClean="0"/>
              <a:t>20</a:t>
            </a:fld>
            <a:endParaRPr lang="zh-CN" altLang="en-US"/>
          </a:p>
        </p:txBody>
      </p:sp>
    </p:spTree>
    <p:extLst>
      <p:ext uri="{BB962C8B-B14F-4D97-AF65-F5344CB8AC3E}">
        <p14:creationId xmlns:p14="http://schemas.microsoft.com/office/powerpoint/2010/main" val="809442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806372" y="2073458"/>
            <a:ext cx="4881456" cy="369332"/>
          </a:xfrm>
          <a:prstGeom prst="rect">
            <a:avLst/>
          </a:prstGeom>
        </p:spPr>
        <p:txBody>
          <a:bodyPr wrap="square">
            <a:spAutoFit/>
          </a:bodyPr>
          <a:lstStyle/>
          <a:p>
            <a:pPr algn="ctr"/>
            <a:r>
              <a:rPr lang="en-US" altLang="zh-CN" dirty="0">
                <a:ln w="0"/>
                <a:solidFill>
                  <a:srgbClr val="002060"/>
                </a:solidFill>
                <a:effectLst>
                  <a:outerShdw blurRad="38100" dist="25400" dir="5400000" algn="ctr" rotWithShape="0">
                    <a:srgbClr val="6E747A">
                      <a:alpha val="43000"/>
                    </a:srgbClr>
                  </a:outerShdw>
                </a:effectLst>
              </a:rPr>
              <a:t>T. Wang, A. </a:t>
            </a:r>
            <a:r>
              <a:rPr lang="en-US" altLang="zh-CN" dirty="0" err="1">
                <a:ln w="0"/>
                <a:solidFill>
                  <a:srgbClr val="002060"/>
                </a:solidFill>
                <a:effectLst>
                  <a:outerShdw blurRad="38100" dist="25400" dir="5400000" algn="ctr" rotWithShape="0">
                    <a:srgbClr val="6E747A">
                      <a:alpha val="43000"/>
                    </a:srgbClr>
                  </a:outerShdw>
                </a:effectLst>
              </a:rPr>
              <a:t>Borji</a:t>
            </a:r>
            <a:r>
              <a:rPr lang="en-US" altLang="zh-CN" dirty="0">
                <a:ln w="0"/>
                <a:solidFill>
                  <a:srgbClr val="002060"/>
                </a:solidFill>
                <a:effectLst>
                  <a:outerShdw blurRad="38100" dist="25400" dir="5400000" algn="ctr" rotWithShape="0">
                    <a:srgbClr val="6E747A">
                      <a:alpha val="43000"/>
                    </a:srgbClr>
                  </a:outerShdw>
                </a:effectLst>
              </a:rPr>
              <a:t>, L. Zhang, P. Zhang, and H. Lu</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A stagewise refinement model for detecting salient objects in images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ICCV2017</a:t>
            </a:r>
            <a:endParaRPr lang="en-US" altLang="zh-CN" sz="1600" dirty="0"/>
          </a:p>
        </p:txBody>
      </p:sp>
      <p:sp>
        <p:nvSpPr>
          <p:cNvPr id="10" name="文本框 9">
            <a:extLst>
              <a:ext uri="{FF2B5EF4-FFF2-40B4-BE49-F238E27FC236}">
                <a16:creationId xmlns:a16="http://schemas.microsoft.com/office/drawing/2014/main" id="{DAF100FC-8A13-4A5A-8723-BD24C3D30BEF}"/>
              </a:ext>
            </a:extLst>
          </p:cNvPr>
          <p:cNvSpPr txBox="1"/>
          <p:nvPr/>
        </p:nvSpPr>
        <p:spPr>
          <a:xfrm>
            <a:off x="834166" y="3226869"/>
            <a:ext cx="10792976"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近年来，基于深度学习的方法，特别是卷积神经网络（</a:t>
            </a:r>
            <a:r>
              <a:rPr lang="en-US" altLang="zh-CN" dirty="0" err="1">
                <a:latin typeface="微软雅黑" panose="020B0503020204020204" pitchFamily="34" charset="-122"/>
                <a:ea typeface="微软雅黑" panose="020B0503020204020204" pitchFamily="34" charset="-122"/>
              </a:rPr>
              <a:t>cnns</a:t>
            </a:r>
            <a:r>
              <a:rPr lang="zh-CN" altLang="en-US" dirty="0">
                <a:latin typeface="微软雅黑" panose="020B0503020204020204" pitchFamily="34" charset="-122"/>
                <a:ea typeface="微软雅黑" panose="020B0503020204020204" pitchFamily="34" charset="-122"/>
              </a:rPr>
              <a:t>）在许多识别任务中取得了显著的效果。然而，这些方法在处理像素级预测任务（如语义分割、场景分析和显著性检测）时存在明显的局限性。空间池化层和卷积层逐渐</a:t>
            </a:r>
            <a:r>
              <a:rPr lang="zh-CN" altLang="en-US" dirty="0">
                <a:solidFill>
                  <a:srgbClr val="FF0000"/>
                </a:solidFill>
                <a:latin typeface="微软雅黑" panose="020B0503020204020204" pitchFamily="34" charset="-122"/>
                <a:ea typeface="微软雅黑" panose="020B0503020204020204" pitchFamily="34" charset="-122"/>
              </a:rPr>
              <a:t>降低初始图像的尺寸</a:t>
            </a:r>
            <a:r>
              <a:rPr lang="zh-CN" altLang="en-US" dirty="0">
                <a:latin typeface="微软雅黑" panose="020B0503020204020204" pitchFamily="34" charset="-122"/>
                <a:ea typeface="微软雅黑" panose="020B0503020204020204" pitchFamily="34" charset="-122"/>
              </a:rPr>
              <a:t>，从而导致丢失许多精细的图像结构。这种通用的结构产生了低分辨率的特征映射，这些特征映射对像素级的变化具有不变性，因此对于提取对象级信息非常有用。这对于不需要空间信息的分类任务是有利的，但是对于像素级显著对象分割来说是一个挑战。</a:t>
            </a:r>
          </a:p>
        </p:txBody>
      </p:sp>
      <p:sp>
        <p:nvSpPr>
          <p:cNvPr id="7" name="灯片编号占位符 6">
            <a:extLst>
              <a:ext uri="{FF2B5EF4-FFF2-40B4-BE49-F238E27FC236}">
                <a16:creationId xmlns:a16="http://schemas.microsoft.com/office/drawing/2014/main" id="{B7FB4695-A89F-45BD-A124-5D24812B8921}"/>
              </a:ext>
            </a:extLst>
          </p:cNvPr>
          <p:cNvSpPr>
            <a:spLocks noGrp="1"/>
          </p:cNvSpPr>
          <p:nvPr>
            <p:ph type="sldNum" sz="quarter" idx="12"/>
          </p:nvPr>
        </p:nvSpPr>
        <p:spPr/>
        <p:txBody>
          <a:bodyPr/>
          <a:lstStyle/>
          <a:p>
            <a:fld id="{AFC0EA47-5C79-47C2-8325-B83899E65CFC}" type="slidenum">
              <a:rPr lang="zh-CN" altLang="en-US" smtClean="0"/>
              <a:t>21</a:t>
            </a:fld>
            <a:endParaRPr lang="zh-CN" altLang="en-US"/>
          </a:p>
        </p:txBody>
      </p:sp>
    </p:spTree>
    <p:extLst>
      <p:ext uri="{BB962C8B-B14F-4D97-AF65-F5344CB8AC3E}">
        <p14:creationId xmlns:p14="http://schemas.microsoft.com/office/powerpoint/2010/main" val="326961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a:blip r:embed="rId4"/>
          <a:stretch>
            <a:fillRect/>
          </a:stretch>
        </p:blipFill>
        <p:spPr>
          <a:xfrm>
            <a:off x="428556" y="1186685"/>
            <a:ext cx="11563350" cy="32956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610864"/>
            <a:ext cx="10967871"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在第一阶段，全卷积网络生成一个粗糙的显著性图（图</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），其中丢失了很多详细的结构。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然后，逐级连续地重新精细化前面的显著性图（图</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），阶段性增强网络有效地将主网络层中的高级语义特征与增强网络中的低级特征的丰富空间信息相结合。</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主网络有助于定位显著性对象，而带有空间金字塔模块的增强网络有助于逐渐生成更精细的细节并嵌入全局上下文信息。</a:t>
            </a:r>
            <a:endParaRPr lang="en-US" altLang="zh-CN"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4E452390-8722-4429-A3F6-381E0DA313CB}"/>
              </a:ext>
            </a:extLst>
          </p:cNvPr>
          <p:cNvSpPr>
            <a:spLocks noGrp="1"/>
          </p:cNvSpPr>
          <p:nvPr>
            <p:ph type="sldNum" sz="quarter" idx="12"/>
          </p:nvPr>
        </p:nvSpPr>
        <p:spPr/>
        <p:txBody>
          <a:bodyPr/>
          <a:lstStyle/>
          <a:p>
            <a:fld id="{AFC0EA47-5C79-47C2-8325-B83899E65CFC}" type="slidenum">
              <a:rPr lang="zh-CN" altLang="en-US" smtClean="0"/>
              <a:t>22</a:t>
            </a:fld>
            <a:endParaRPr lang="zh-CN" altLang="en-US"/>
          </a:p>
        </p:txBody>
      </p:sp>
    </p:spTree>
    <p:extLst>
      <p:ext uri="{BB962C8B-B14F-4D97-AF65-F5344CB8AC3E}">
        <p14:creationId xmlns:p14="http://schemas.microsoft.com/office/powerpoint/2010/main" val="225372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rotWithShape="1">
          <a:blip r:embed="rId4"/>
          <a:srcRect r="55534"/>
          <a:stretch/>
        </p:blipFill>
        <p:spPr>
          <a:xfrm>
            <a:off x="3389712" y="1097785"/>
            <a:ext cx="5762833" cy="36937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5506636"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Feedforward Network for Coarse Prediction</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1895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选取</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作为基准网络，</a:t>
            </a:r>
            <a:r>
              <a:rPr lang="en-US" altLang="zh-CN" sz="1600" dirty="0">
                <a:latin typeface="微软雅黑" panose="020B0503020204020204" pitchFamily="34" charset="-122"/>
                <a:ea typeface="微软雅黑" panose="020B0503020204020204" pitchFamily="34" charset="-122"/>
              </a:rPr>
              <a:t> Resnet50</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a:t>
            </a:r>
            <a:r>
              <a:rPr lang="en-US" altLang="zh-CN" sz="1600" dirty="0">
                <a:latin typeface="微软雅黑" panose="020B0503020204020204" pitchFamily="34" charset="-122"/>
                <a:ea typeface="微软雅黑" panose="020B0503020204020204" pitchFamily="34" charset="-122"/>
              </a:rPr>
              <a:t>49</a:t>
            </a:r>
            <a:r>
              <a:rPr lang="zh-CN" altLang="en-US" sz="1600" dirty="0">
                <a:latin typeface="微软雅黑" panose="020B0503020204020204" pitchFamily="34" charset="-122"/>
                <a:ea typeface="微软雅黑" panose="020B0503020204020204" pitchFamily="34" charset="-122"/>
              </a:rPr>
              <a:t>个卷积层）、</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个平均池化层和</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个全连接层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保留</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的前</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个卷积块，后面再增加</a:t>
            </a:r>
            <a:r>
              <a:rPr lang="en-US" altLang="zh-CN" sz="1600" dirty="0">
                <a:latin typeface="微软雅黑" panose="020B0503020204020204" pitchFamily="34" charset="-122"/>
                <a:ea typeface="微软雅黑" panose="020B0503020204020204" pitchFamily="34" charset="-122"/>
              </a:rPr>
              <a:t>Conv6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3*3 256channels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Conv7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3*3 2channels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foreground mask</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background mask</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利用双线性插值，上采样生成和原图相同大小的像素级显著性预测图，计算损失。</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Feedforward Network </a:t>
            </a:r>
            <a:r>
              <a:rPr lang="zh-CN" altLang="en-US" sz="1600" dirty="0">
                <a:latin typeface="微软雅黑" panose="020B0503020204020204" pitchFamily="34" charset="-122"/>
                <a:ea typeface="微软雅黑" panose="020B0503020204020204" pitchFamily="34" charset="-122"/>
              </a:rPr>
              <a:t>生成的显著图（低分辨率 </a:t>
            </a:r>
            <a:r>
              <a:rPr lang="en-US" altLang="zh-CN" sz="1600" dirty="0">
                <a:latin typeface="微软雅黑" panose="020B0503020204020204" pitchFamily="34" charset="-122"/>
                <a:ea typeface="微软雅黑" panose="020B0503020204020204" pitchFamily="34" charset="-122"/>
              </a:rPr>
              <a:t>1/32</a:t>
            </a:r>
            <a:r>
              <a:rPr lang="zh-CN" altLang="en-US" sz="1600" dirty="0">
                <a:latin typeface="微软雅黑" panose="020B0503020204020204" pitchFamily="34" charset="-122"/>
                <a:ea typeface="微软雅黑" panose="020B0503020204020204" pitchFamily="34" charset="-122"/>
              </a:rPr>
              <a:t>）可以粗略的预测小鸟和鸟巢的位置</a:t>
            </a:r>
            <a:endParaRPr lang="en-US" altLang="zh-CN" sz="16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5D8B55AB-156F-4A16-9658-DC4AA8FCE474}"/>
              </a:ext>
            </a:extLst>
          </p:cNvPr>
          <p:cNvSpPr>
            <a:spLocks noGrp="1"/>
          </p:cNvSpPr>
          <p:nvPr>
            <p:ph type="sldNum" sz="quarter" idx="12"/>
          </p:nvPr>
        </p:nvSpPr>
        <p:spPr/>
        <p:txBody>
          <a:bodyPr/>
          <a:lstStyle/>
          <a:p>
            <a:fld id="{AFC0EA47-5C79-47C2-8325-B83899E65CFC}" type="slidenum">
              <a:rPr lang="zh-CN" altLang="en-US" smtClean="0"/>
              <a:t>23</a:t>
            </a:fld>
            <a:endParaRPr lang="zh-CN" altLang="en-US"/>
          </a:p>
        </p:txBody>
      </p:sp>
    </p:spTree>
    <p:extLst>
      <p:ext uri="{BB962C8B-B14F-4D97-AF65-F5344CB8AC3E}">
        <p14:creationId xmlns:p14="http://schemas.microsoft.com/office/powerpoint/2010/main" val="382858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287341" y="2073458"/>
            <a:ext cx="5919519" cy="369332"/>
          </a:xfrm>
          <a:prstGeom prst="rect">
            <a:avLst/>
          </a:prstGeom>
        </p:spPr>
        <p:txBody>
          <a:bodyPr wrap="square">
            <a:spAutoFit/>
          </a:bodyPr>
          <a:lstStyle/>
          <a:p>
            <a:pPr algn="ctr"/>
            <a:r>
              <a:rPr lang="fr-FR" altLang="zh-CN" dirty="0">
                <a:ln w="0"/>
                <a:solidFill>
                  <a:srgbClr val="002060"/>
                </a:solidFill>
                <a:effectLst>
                  <a:outerShdw blurRad="38100" dist="25400" dir="5400000" algn="ctr" rotWithShape="0">
                    <a:srgbClr val="6E747A">
                      <a:alpha val="43000"/>
                    </a:srgbClr>
                  </a:outerShdw>
                </a:effectLst>
              </a:rPr>
              <a:t>Q. Hou, M.-M. Cheng, X. Hu, A. Borji, Z. Tu, and P. Torr</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Deeply supervised salient object detection with short connections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671082" y="3215484"/>
            <a:ext cx="1070205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现有的基于全卷积网络（</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）的显著性检测模型没有明确地处理空间尺度问题。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Holistically-Nested Edge Detector(HED)</a:t>
            </a:r>
            <a:r>
              <a:rPr lang="zh-CN" altLang="en-US" dirty="0">
                <a:latin typeface="微软雅黑" panose="020B0503020204020204" pitchFamily="34" charset="-122"/>
                <a:ea typeface="微软雅黑" panose="020B0503020204020204" pitchFamily="34" charset="-122"/>
              </a:rPr>
              <a:t>在边缘检测中提供了跳跃层结构（</a:t>
            </a:r>
            <a:r>
              <a:rPr lang="en-US" altLang="zh-CN" dirty="0">
                <a:latin typeface="微软雅黑" panose="020B0503020204020204" pitchFamily="34" charset="-122"/>
                <a:ea typeface="微软雅黑" panose="020B0503020204020204" pitchFamily="34" charset="-122"/>
              </a:rPr>
              <a:t>skip-layer</a:t>
            </a:r>
            <a:r>
              <a:rPr lang="zh-CN" altLang="en-US" dirty="0">
                <a:latin typeface="微软雅黑" panose="020B0503020204020204" pitchFamily="34" charset="-122"/>
                <a:ea typeface="微软雅黑" panose="020B0503020204020204" pitchFamily="34" charset="-122"/>
              </a:rPr>
              <a:t>）处理空间尺度问题，但</a:t>
            </a:r>
            <a:r>
              <a:rPr lang="en-US" altLang="zh-CN" dirty="0">
                <a:latin typeface="微软雅黑" panose="020B0503020204020204" pitchFamily="34" charset="-122"/>
                <a:ea typeface="微软雅黑" panose="020B0503020204020204" pitchFamily="34" charset="-122"/>
              </a:rPr>
              <a:t>HED</a:t>
            </a:r>
            <a:r>
              <a:rPr lang="zh-CN" altLang="en-US" dirty="0">
                <a:latin typeface="微软雅黑" panose="020B0503020204020204" pitchFamily="34" charset="-122"/>
                <a:ea typeface="微软雅黑" panose="020B0503020204020204" pitchFamily="34" charset="-122"/>
              </a:rPr>
              <a:t>在显著性检测上性能并不明显。</a:t>
            </a: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CVPR2017</a:t>
            </a:r>
            <a:endParaRPr lang="en-US" altLang="zh-CN" sz="1600" dirty="0"/>
          </a:p>
        </p:txBody>
      </p:sp>
      <p:sp>
        <p:nvSpPr>
          <p:cNvPr id="7" name="灯片编号占位符 6">
            <a:extLst>
              <a:ext uri="{FF2B5EF4-FFF2-40B4-BE49-F238E27FC236}">
                <a16:creationId xmlns:a16="http://schemas.microsoft.com/office/drawing/2014/main" id="{8A4F09B8-7658-48FD-800E-19B8088948BA}"/>
              </a:ext>
            </a:extLst>
          </p:cNvPr>
          <p:cNvSpPr>
            <a:spLocks noGrp="1"/>
          </p:cNvSpPr>
          <p:nvPr>
            <p:ph type="sldNum" sz="quarter" idx="12"/>
          </p:nvPr>
        </p:nvSpPr>
        <p:spPr/>
        <p:txBody>
          <a:bodyPr/>
          <a:lstStyle/>
          <a:p>
            <a:fld id="{AFC0EA47-5C79-47C2-8325-B83899E65CFC}" type="slidenum">
              <a:rPr lang="zh-CN" altLang="en-US" smtClean="0"/>
              <a:t>24</a:t>
            </a:fld>
            <a:endParaRPr lang="zh-CN" altLang="en-US"/>
          </a:p>
        </p:txBody>
      </p:sp>
    </p:spTree>
    <p:extLst>
      <p:ext uri="{BB962C8B-B14F-4D97-AF65-F5344CB8AC3E}">
        <p14:creationId xmlns:p14="http://schemas.microsoft.com/office/powerpoint/2010/main" val="311892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236482" y="5664505"/>
            <a:ext cx="9719035" cy="874407"/>
          </a:xfrm>
          <a:prstGeom prst="rect">
            <a:avLst/>
          </a:prstGeom>
          <a:ln>
            <a:noFill/>
          </a:ln>
        </p:spPr>
        <p:txBody>
          <a:bodyPr wrap="square">
            <a:spAutoFit/>
          </a:bodyPr>
          <a:lstStyle/>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较深的网络层编码高层次的知识，可以更好地定位突出的对象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较浅的网络层捕捉丰富的空间信息</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BECC9128-6960-447A-AC9F-ACB6D2AFB84F}"/>
              </a:ext>
            </a:extLst>
          </p:cNvPr>
          <p:cNvSpPr>
            <a:spLocks noGrp="1"/>
          </p:cNvSpPr>
          <p:nvPr>
            <p:ph type="sldNum" sz="quarter" idx="12"/>
          </p:nvPr>
        </p:nvSpPr>
        <p:spPr/>
        <p:txBody>
          <a:bodyPr/>
          <a:lstStyle/>
          <a:p>
            <a:fld id="{AFC0EA47-5C79-47C2-8325-B83899E65CFC}" type="slidenum">
              <a:rPr lang="zh-CN" altLang="en-US" smtClean="0"/>
              <a:t>25</a:t>
            </a:fld>
            <a:endParaRPr lang="zh-CN" altLang="en-US"/>
          </a:p>
        </p:txBody>
      </p:sp>
      <p:pic>
        <p:nvPicPr>
          <p:cNvPr id="9" name="图片 8">
            <a:extLst>
              <a:ext uri="{FF2B5EF4-FFF2-40B4-BE49-F238E27FC236}">
                <a16:creationId xmlns:a16="http://schemas.microsoft.com/office/drawing/2014/main" id="{1588684F-AD36-4FF3-A7EE-80E4D8708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21" y="1182490"/>
            <a:ext cx="5455332" cy="3941570"/>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4AB5AFFD-3BF8-4B4D-9102-F70A1C7B698E}"/>
              </a:ext>
            </a:extLst>
          </p:cNvPr>
          <p:cNvSpPr/>
          <p:nvPr/>
        </p:nvSpPr>
        <p:spPr>
          <a:xfrm>
            <a:off x="3568381" y="5157249"/>
            <a:ext cx="813043" cy="369332"/>
          </a:xfrm>
          <a:prstGeom prst="rect">
            <a:avLst/>
          </a:prstGeom>
        </p:spPr>
        <p:txBody>
          <a:bodyPr wrap="none">
            <a:spAutoFit/>
          </a:bodyPr>
          <a:lstStyle/>
          <a:p>
            <a:r>
              <a:rPr lang="en-US" altLang="zh-CN" dirty="0">
                <a:solidFill>
                  <a:srgbClr val="000000"/>
                </a:solidFill>
                <a:ea typeface="微软雅黑"/>
                <a:cs typeface="+mn-ea"/>
                <a:sym typeface="+mn-lt"/>
              </a:rPr>
              <a:t>image</a:t>
            </a:r>
            <a:endParaRPr lang="zh-CN" altLang="en-US" dirty="0">
              <a:solidFill>
                <a:srgbClr val="000000"/>
              </a:solidFill>
              <a:ea typeface="微软雅黑"/>
            </a:endParaRPr>
          </a:p>
        </p:txBody>
      </p:sp>
      <p:sp>
        <p:nvSpPr>
          <p:cNvPr id="11" name="矩形 10">
            <a:extLst>
              <a:ext uri="{FF2B5EF4-FFF2-40B4-BE49-F238E27FC236}">
                <a16:creationId xmlns:a16="http://schemas.microsoft.com/office/drawing/2014/main" id="{CF1F13D7-4180-4785-B6DD-49DF689C7B30}"/>
              </a:ext>
            </a:extLst>
          </p:cNvPr>
          <p:cNvSpPr/>
          <p:nvPr/>
        </p:nvSpPr>
        <p:spPr>
          <a:xfrm>
            <a:off x="4944961" y="5172421"/>
            <a:ext cx="736099" cy="369332"/>
          </a:xfrm>
          <a:prstGeom prst="rect">
            <a:avLst/>
          </a:prstGeom>
        </p:spPr>
        <p:txBody>
          <a:bodyPr wrap="none">
            <a:spAutoFit/>
          </a:bodyPr>
          <a:lstStyle/>
          <a:p>
            <a:r>
              <a:rPr lang="en-US" altLang="zh-CN" dirty="0">
                <a:solidFill>
                  <a:srgbClr val="000000"/>
                </a:solidFill>
                <a:ea typeface="微软雅黑"/>
                <a:cs typeface="+mn-ea"/>
                <a:sym typeface="+mn-lt"/>
              </a:rPr>
              <a:t>mask</a:t>
            </a:r>
            <a:endParaRPr lang="zh-CN" altLang="en-US" dirty="0">
              <a:solidFill>
                <a:srgbClr val="000000"/>
              </a:solidFill>
              <a:ea typeface="微软雅黑"/>
            </a:endParaRPr>
          </a:p>
        </p:txBody>
      </p:sp>
      <p:sp>
        <p:nvSpPr>
          <p:cNvPr id="12" name="矩形 11">
            <a:extLst>
              <a:ext uri="{FF2B5EF4-FFF2-40B4-BE49-F238E27FC236}">
                <a16:creationId xmlns:a16="http://schemas.microsoft.com/office/drawing/2014/main" id="{4ED61460-6170-45B5-9529-44A5CAA84699}"/>
              </a:ext>
            </a:extLst>
          </p:cNvPr>
          <p:cNvSpPr/>
          <p:nvPr/>
        </p:nvSpPr>
        <p:spPr>
          <a:xfrm>
            <a:off x="6095999" y="5183772"/>
            <a:ext cx="1082348" cy="369332"/>
          </a:xfrm>
          <a:prstGeom prst="rect">
            <a:avLst/>
          </a:prstGeom>
        </p:spPr>
        <p:txBody>
          <a:bodyPr wrap="none">
            <a:spAutoFit/>
          </a:bodyPr>
          <a:lstStyle/>
          <a:p>
            <a:r>
              <a:rPr lang="en-US" altLang="zh-CN" dirty="0">
                <a:solidFill>
                  <a:srgbClr val="000000"/>
                </a:solidFill>
                <a:ea typeface="微软雅黑"/>
                <a:cs typeface="+mn-ea"/>
                <a:sym typeface="+mn-lt"/>
              </a:rPr>
              <a:t>low-level</a:t>
            </a:r>
            <a:endParaRPr lang="zh-CN" altLang="en-US" dirty="0">
              <a:solidFill>
                <a:srgbClr val="000000"/>
              </a:solidFill>
              <a:ea typeface="微软雅黑"/>
            </a:endParaRPr>
          </a:p>
        </p:txBody>
      </p:sp>
      <p:sp>
        <p:nvSpPr>
          <p:cNvPr id="13" name="矩形 12">
            <a:extLst>
              <a:ext uri="{FF2B5EF4-FFF2-40B4-BE49-F238E27FC236}">
                <a16:creationId xmlns:a16="http://schemas.microsoft.com/office/drawing/2014/main" id="{5D91AEA2-4B75-49F7-97E3-2EFA78DD645F}"/>
              </a:ext>
            </a:extLst>
          </p:cNvPr>
          <p:cNvSpPr/>
          <p:nvPr/>
        </p:nvSpPr>
        <p:spPr>
          <a:xfrm>
            <a:off x="7438484" y="5157249"/>
            <a:ext cx="1172116" cy="369332"/>
          </a:xfrm>
          <a:prstGeom prst="rect">
            <a:avLst/>
          </a:prstGeom>
        </p:spPr>
        <p:txBody>
          <a:bodyPr wrap="none">
            <a:spAutoFit/>
          </a:bodyPr>
          <a:lstStyle/>
          <a:p>
            <a:r>
              <a:rPr lang="en-US" altLang="zh-CN" dirty="0">
                <a:solidFill>
                  <a:srgbClr val="000000"/>
                </a:solidFill>
                <a:ea typeface="微软雅黑"/>
                <a:cs typeface="+mn-ea"/>
                <a:sym typeface="+mn-lt"/>
              </a:rPr>
              <a:t>high-level</a:t>
            </a:r>
            <a:endParaRPr lang="zh-CN" altLang="en-US" dirty="0">
              <a:solidFill>
                <a:srgbClr val="000000"/>
              </a:solidFill>
              <a:ea typeface="微软雅黑"/>
            </a:endParaRPr>
          </a:p>
        </p:txBody>
      </p:sp>
      <p:sp>
        <p:nvSpPr>
          <p:cNvPr id="14" name="矩形 13">
            <a:extLst>
              <a:ext uri="{FF2B5EF4-FFF2-40B4-BE49-F238E27FC236}">
                <a16:creationId xmlns:a16="http://schemas.microsoft.com/office/drawing/2014/main" id="{74CD6A41-781B-4977-AA08-44DD82EADA10}"/>
              </a:ext>
            </a:extLst>
          </p:cNvPr>
          <p:cNvSpPr/>
          <p:nvPr/>
        </p:nvSpPr>
        <p:spPr>
          <a:xfrm>
            <a:off x="1236482" y="648242"/>
            <a:ext cx="3813865" cy="458459"/>
          </a:xfrm>
          <a:prstGeom prst="rect">
            <a:avLst/>
          </a:prstGeom>
        </p:spPr>
        <p:txBody>
          <a:bodyPr wrap="none">
            <a:spAutoFit/>
          </a:bodyPr>
          <a:lstStyle/>
          <a:p>
            <a:pPr>
              <a:lnSpc>
                <a:spcPct val="150000"/>
              </a:lnSpc>
            </a:pPr>
            <a:r>
              <a:rPr lang="zh-CN" altLang="en-US" dirty="0">
                <a:solidFill>
                  <a:srgbClr val="000000"/>
                </a:solidFill>
                <a:ea typeface="微软雅黑"/>
                <a:cs typeface="+mn-ea"/>
                <a:sym typeface="+mn-lt"/>
              </a:rPr>
              <a:t>不同层级</a:t>
            </a:r>
            <a:r>
              <a:rPr lang="en-US" altLang="zh-CN" dirty="0">
                <a:solidFill>
                  <a:srgbClr val="000000"/>
                </a:solidFill>
                <a:ea typeface="微软雅黑"/>
                <a:cs typeface="+mn-ea"/>
                <a:sym typeface="+mn-lt"/>
              </a:rPr>
              <a:t>(level)</a:t>
            </a:r>
            <a:r>
              <a:rPr lang="zh-CN" altLang="en-US" dirty="0">
                <a:solidFill>
                  <a:srgbClr val="000000"/>
                </a:solidFill>
                <a:ea typeface="微软雅黑"/>
                <a:cs typeface="+mn-ea"/>
                <a:sym typeface="+mn-lt"/>
              </a:rPr>
              <a:t>的特征存在语义差异</a:t>
            </a:r>
            <a:endParaRPr lang="en-US" altLang="zh-CN" dirty="0">
              <a:solidFill>
                <a:srgbClr val="000000"/>
              </a:solidFill>
              <a:ea typeface="微软雅黑"/>
              <a:cs typeface="+mn-ea"/>
              <a:sym typeface="+mn-lt"/>
            </a:endParaRPr>
          </a:p>
        </p:txBody>
      </p:sp>
    </p:spTree>
    <p:extLst>
      <p:ext uri="{BB962C8B-B14F-4D97-AF65-F5344CB8AC3E}">
        <p14:creationId xmlns:p14="http://schemas.microsoft.com/office/powerpoint/2010/main" val="402790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64C66623-8E0C-48D5-B478-D7809B1EA16B}"/>
              </a:ext>
            </a:extLst>
          </p:cNvPr>
          <p:cNvPicPr>
            <a:picLocks noChangeAspect="1"/>
          </p:cNvPicPr>
          <p:nvPr/>
        </p:nvPicPr>
        <p:blipFill>
          <a:blip r:embed="rId4"/>
          <a:stretch>
            <a:fillRect/>
          </a:stretch>
        </p:blipFill>
        <p:spPr>
          <a:xfrm>
            <a:off x="687726" y="1327407"/>
            <a:ext cx="6084654" cy="3432538"/>
          </a:xfrm>
          <a:prstGeom prst="rect">
            <a:avLst/>
          </a:prstGeom>
        </p:spPr>
      </p:pic>
      <p:sp>
        <p:nvSpPr>
          <p:cNvPr id="7" name="文本框 6">
            <a:extLst>
              <a:ext uri="{FF2B5EF4-FFF2-40B4-BE49-F238E27FC236}">
                <a16:creationId xmlns:a16="http://schemas.microsoft.com/office/drawing/2014/main" id="{3E0F07E4-C73C-432A-8E00-83723EE0C9A6}"/>
              </a:ext>
            </a:extLst>
          </p:cNvPr>
          <p:cNvSpPr txBox="1"/>
          <p:nvPr/>
        </p:nvSpPr>
        <p:spPr>
          <a:xfrm>
            <a:off x="1030173" y="5227440"/>
            <a:ext cx="10568538" cy="12894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在</a:t>
            </a:r>
            <a:r>
              <a:rPr lang="en-US" altLang="zh-CN" dirty="0" err="1">
                <a:latin typeface="微软雅黑" panose="020B0503020204020204" pitchFamily="34" charset="-122"/>
                <a:ea typeface="微软雅黑" panose="020B0503020204020204" pitchFamily="34" charset="-122"/>
              </a:rPr>
              <a:t>VGGNet</a:t>
            </a:r>
            <a:r>
              <a:rPr lang="zh-CN" altLang="en-US" dirty="0">
                <a:latin typeface="微软雅黑" panose="020B0503020204020204" pitchFamily="34" charset="-122"/>
                <a:ea typeface="微软雅黑" panose="020B0503020204020204" pitchFamily="34" charset="-122"/>
              </a:rPr>
              <a:t>的每一个</a:t>
            </a:r>
            <a:r>
              <a:rPr lang="en-US" altLang="zh-CN" dirty="0">
                <a:latin typeface="微软雅黑" panose="020B0503020204020204" pitchFamily="34" charset="-122"/>
                <a:ea typeface="微软雅黑" panose="020B0503020204020204" pitchFamily="34" charset="-122"/>
              </a:rPr>
              <a:t>stage</a:t>
            </a:r>
            <a:r>
              <a:rPr lang="zh-CN" altLang="en-US" dirty="0">
                <a:latin typeface="微软雅黑" panose="020B0503020204020204" pitchFamily="34" charset="-122"/>
                <a:ea typeface="微软雅黑" panose="020B0503020204020204" pitchFamily="34" charset="-122"/>
              </a:rPr>
              <a:t>的最后一个卷积层上连接上</a:t>
            </a:r>
            <a:r>
              <a:rPr lang="en-US" altLang="zh-CN" dirty="0">
                <a:latin typeface="微软雅黑" panose="020B0503020204020204" pitchFamily="34" charset="-122"/>
                <a:ea typeface="微软雅黑" panose="020B0503020204020204" pitchFamily="34" charset="-122"/>
              </a:rPr>
              <a:t>side output</a:t>
            </a:r>
            <a:r>
              <a:rPr lang="zh-CN" altLang="en-US" dirty="0">
                <a:latin typeface="微软雅黑" panose="020B0503020204020204" pitchFamily="34" charset="-122"/>
                <a:ea typeface="微软雅黑" panose="020B0503020204020204" pitchFamily="34" charset="-122"/>
              </a:rPr>
              <a:t>层，并将高层信息通过</a:t>
            </a:r>
            <a:r>
              <a:rPr lang="en-US" altLang="zh-CN" dirty="0">
                <a:latin typeface="微软雅黑" panose="020B0503020204020204" pitchFamily="34" charset="-122"/>
                <a:ea typeface="微软雅黑" panose="020B0503020204020204" pitchFamily="34" charset="-122"/>
              </a:rPr>
              <a:t>short connection</a:t>
            </a:r>
            <a:r>
              <a:rPr lang="zh-CN" altLang="en-US" dirty="0">
                <a:latin typeface="微软雅黑" panose="020B0503020204020204" pitchFamily="34" charset="-122"/>
                <a:ea typeface="微软雅黑" panose="020B0503020204020204" pitchFamily="34" charset="-122"/>
              </a:rPr>
              <a:t>连接到低层，然后分别与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计算交叉熵损失。最后将所有输出进行融合，融合后的输出再与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a:t>
            </a:r>
          </a:p>
        </p:txBody>
      </p:sp>
      <p:sp>
        <p:nvSpPr>
          <p:cNvPr id="9" name="文本框 8">
            <a:extLst>
              <a:ext uri="{FF2B5EF4-FFF2-40B4-BE49-F238E27FC236}">
                <a16:creationId xmlns:a16="http://schemas.microsoft.com/office/drawing/2014/main" id="{D49713E7-C0EA-44F9-8B7D-9C62A023920A}"/>
              </a:ext>
            </a:extLst>
          </p:cNvPr>
          <p:cNvSpPr txBox="1"/>
          <p:nvPr/>
        </p:nvSpPr>
        <p:spPr>
          <a:xfrm>
            <a:off x="427662" y="82079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模型结构：</a:t>
            </a:r>
          </a:p>
        </p:txBody>
      </p:sp>
      <p:pic>
        <p:nvPicPr>
          <p:cNvPr id="10" name="图片 9">
            <a:extLst>
              <a:ext uri="{FF2B5EF4-FFF2-40B4-BE49-F238E27FC236}">
                <a16:creationId xmlns:a16="http://schemas.microsoft.com/office/drawing/2014/main" id="{A779D7C4-4228-4BC7-A06C-F08C8107BA3A}"/>
              </a:ext>
            </a:extLst>
          </p:cNvPr>
          <p:cNvPicPr>
            <a:picLocks noChangeAspect="1"/>
          </p:cNvPicPr>
          <p:nvPr/>
        </p:nvPicPr>
        <p:blipFill>
          <a:blip r:embed="rId5"/>
          <a:stretch>
            <a:fillRect/>
          </a:stretch>
        </p:blipFill>
        <p:spPr>
          <a:xfrm>
            <a:off x="7193533" y="1195065"/>
            <a:ext cx="4551876" cy="699213"/>
          </a:xfrm>
          <a:prstGeom prst="rect">
            <a:avLst/>
          </a:prstGeom>
        </p:spPr>
      </p:pic>
      <p:pic>
        <p:nvPicPr>
          <p:cNvPr id="11" name="图片 10">
            <a:extLst>
              <a:ext uri="{FF2B5EF4-FFF2-40B4-BE49-F238E27FC236}">
                <a16:creationId xmlns:a16="http://schemas.microsoft.com/office/drawing/2014/main" id="{FCBC3228-B7FB-4546-AA72-F92E324A6BBE}"/>
              </a:ext>
            </a:extLst>
          </p:cNvPr>
          <p:cNvPicPr>
            <a:picLocks noChangeAspect="1"/>
          </p:cNvPicPr>
          <p:nvPr/>
        </p:nvPicPr>
        <p:blipFill>
          <a:blip r:embed="rId6"/>
          <a:stretch>
            <a:fillRect/>
          </a:stretch>
        </p:blipFill>
        <p:spPr>
          <a:xfrm>
            <a:off x="7193533" y="2460771"/>
            <a:ext cx="4280910" cy="1936457"/>
          </a:xfrm>
          <a:prstGeom prst="rect">
            <a:avLst/>
          </a:prstGeom>
        </p:spPr>
      </p:pic>
      <p:sp>
        <p:nvSpPr>
          <p:cNvPr id="5" name="灯片编号占位符 4">
            <a:extLst>
              <a:ext uri="{FF2B5EF4-FFF2-40B4-BE49-F238E27FC236}">
                <a16:creationId xmlns:a16="http://schemas.microsoft.com/office/drawing/2014/main" id="{8A679938-9D13-4CEB-A517-28F587CD3CAF}"/>
              </a:ext>
            </a:extLst>
          </p:cNvPr>
          <p:cNvSpPr>
            <a:spLocks noGrp="1"/>
          </p:cNvSpPr>
          <p:nvPr>
            <p:ph type="sldNum" sz="quarter" idx="12"/>
          </p:nvPr>
        </p:nvSpPr>
        <p:spPr/>
        <p:txBody>
          <a:bodyPr/>
          <a:lstStyle/>
          <a:p>
            <a:fld id="{AFC0EA47-5C79-47C2-8325-B83899E65CFC}" type="slidenum">
              <a:rPr lang="zh-CN" altLang="en-US" smtClean="0"/>
              <a:t>26</a:t>
            </a:fld>
            <a:endParaRPr lang="zh-CN" altLang="en-US"/>
          </a:p>
        </p:txBody>
      </p:sp>
    </p:spTree>
    <p:extLst>
      <p:ext uri="{BB962C8B-B14F-4D97-AF65-F5344CB8AC3E}">
        <p14:creationId xmlns:p14="http://schemas.microsoft.com/office/powerpoint/2010/main" val="3951708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10" name="文本框 9">
            <a:extLst>
              <a:ext uri="{FF2B5EF4-FFF2-40B4-BE49-F238E27FC236}">
                <a16:creationId xmlns:a16="http://schemas.microsoft.com/office/drawing/2014/main" id="{D3C24E25-416A-4E25-9E59-6CACE7C00B17}"/>
              </a:ext>
            </a:extLst>
          </p:cNvPr>
          <p:cNvSpPr txBox="1"/>
          <p:nvPr/>
        </p:nvSpPr>
        <p:spPr>
          <a:xfrm>
            <a:off x="350937" y="681971"/>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本文贡献：</a:t>
            </a:r>
            <a:endParaRPr lang="en-US" altLang="zh-CN" sz="2400" b="1" kern="0" dirty="0">
              <a:solidFill>
                <a:srgbClr val="071F65"/>
              </a:solidFill>
              <a:cs typeface="+mn-ea"/>
              <a:sym typeface="+mn-lt"/>
            </a:endParaRPr>
          </a:p>
        </p:txBody>
      </p:sp>
      <p:sp>
        <p:nvSpPr>
          <p:cNvPr id="11" name="文本框 10">
            <a:extLst>
              <a:ext uri="{FF2B5EF4-FFF2-40B4-BE49-F238E27FC236}">
                <a16:creationId xmlns:a16="http://schemas.microsoft.com/office/drawing/2014/main" id="{C72A816B-6C1F-433E-AFC0-62A39D653A5D}"/>
              </a:ext>
            </a:extLst>
          </p:cNvPr>
          <p:cNvSpPr txBox="1"/>
          <p:nvPr/>
        </p:nvSpPr>
        <p:spPr>
          <a:xfrm>
            <a:off x="1014419" y="4100931"/>
            <a:ext cx="10346866"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sym typeface="+mn-lt"/>
              </a:rPr>
              <a:t>基于</a:t>
            </a:r>
            <a:r>
              <a:rPr lang="en-US" altLang="zh-CN" sz="2000" dirty="0">
                <a:latin typeface="微软雅黑" panose="020B0503020204020204" pitchFamily="34" charset="-122"/>
                <a:ea typeface="微软雅黑" panose="020B0503020204020204" pitchFamily="34" charset="-122"/>
                <a:cs typeface="+mn-ea"/>
                <a:sym typeface="+mn-lt"/>
              </a:rPr>
              <a:t>HED</a:t>
            </a:r>
            <a:r>
              <a:rPr lang="zh-CN" altLang="en-US" sz="2000" dirty="0">
                <a:latin typeface="微软雅黑" panose="020B0503020204020204" pitchFamily="34" charset="-122"/>
                <a:ea typeface="微软雅黑" panose="020B0503020204020204" pitchFamily="34" charset="-122"/>
                <a:cs typeface="+mn-ea"/>
                <a:sym typeface="+mn-lt"/>
              </a:rPr>
              <a:t>的结构，采用</a:t>
            </a:r>
            <a:r>
              <a:rPr lang="en-US" altLang="zh-CN" sz="2000" dirty="0">
                <a:latin typeface="微软雅黑" panose="020B0503020204020204" pitchFamily="34" charset="-122"/>
                <a:ea typeface="微软雅黑" panose="020B0503020204020204" pitchFamily="34" charset="-122"/>
                <a:cs typeface="+mn-ea"/>
                <a:sym typeface="+mn-lt"/>
              </a:rPr>
              <a:t>short-connection</a:t>
            </a:r>
            <a:r>
              <a:rPr lang="zh-CN" altLang="en-US" sz="2000" dirty="0">
                <a:latin typeface="微软雅黑" panose="020B0503020204020204" pitchFamily="34" charset="-122"/>
                <a:ea typeface="微软雅黑" panose="020B0503020204020204" pitchFamily="34" charset="-122"/>
                <a:cs typeface="+mn-ea"/>
                <a:sym typeface="+mn-lt"/>
              </a:rPr>
              <a:t>连接</a:t>
            </a:r>
            <a:r>
              <a:rPr lang="en-US" altLang="zh-CN" sz="2000" dirty="0">
                <a:latin typeface="微软雅黑" panose="020B0503020204020204" pitchFamily="34" charset="-122"/>
                <a:ea typeface="微软雅黑" panose="020B0503020204020204" pitchFamily="34" charset="-122"/>
                <a:cs typeface="+mn-ea"/>
                <a:sym typeface="+mn-lt"/>
              </a:rPr>
              <a:t>skip-layer</a:t>
            </a:r>
            <a:r>
              <a:rPr lang="zh-CN" altLang="en-US" sz="2000" dirty="0">
                <a:latin typeface="微软雅黑" panose="020B0503020204020204" pitchFamily="34" charset="-122"/>
                <a:ea typeface="微软雅黑" panose="020B0503020204020204" pitchFamily="34" charset="-122"/>
                <a:cs typeface="+mn-ea"/>
                <a:sym typeface="+mn-lt"/>
              </a:rPr>
              <a:t>，有效地结合了多层信息。</a:t>
            </a:r>
            <a:endParaRPr lang="en-US" altLang="zh-CN" sz="2000"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高层信息帮助低层信息定位显著性物体</a:t>
            </a:r>
            <a:endParaRPr lang="en-US" altLang="zh-CN" sz="2000"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低层信息细化显著性物体空间信息</a:t>
            </a:r>
          </a:p>
        </p:txBody>
      </p:sp>
      <p:sp>
        <p:nvSpPr>
          <p:cNvPr id="3" name="灯片编号占位符 2">
            <a:extLst>
              <a:ext uri="{FF2B5EF4-FFF2-40B4-BE49-F238E27FC236}">
                <a16:creationId xmlns:a16="http://schemas.microsoft.com/office/drawing/2014/main" id="{B9455BCF-3964-4694-9248-C50B60810F61}"/>
              </a:ext>
            </a:extLst>
          </p:cNvPr>
          <p:cNvSpPr>
            <a:spLocks noGrp="1"/>
          </p:cNvSpPr>
          <p:nvPr>
            <p:ph type="sldNum" sz="quarter" idx="12"/>
          </p:nvPr>
        </p:nvSpPr>
        <p:spPr/>
        <p:txBody>
          <a:bodyPr/>
          <a:lstStyle/>
          <a:p>
            <a:fld id="{AFC0EA47-5C79-47C2-8325-B83899E65CFC}" type="slidenum">
              <a:rPr lang="zh-CN" altLang="en-US" smtClean="0"/>
              <a:t>27</a:t>
            </a:fld>
            <a:endParaRPr lang="zh-CN" altLang="en-US"/>
          </a:p>
        </p:txBody>
      </p:sp>
      <p:grpSp>
        <p:nvGrpSpPr>
          <p:cNvPr id="8" name="组合 7">
            <a:extLst>
              <a:ext uri="{FF2B5EF4-FFF2-40B4-BE49-F238E27FC236}">
                <a16:creationId xmlns:a16="http://schemas.microsoft.com/office/drawing/2014/main" id="{1EC540A3-9B9C-4479-BED9-F05F9595FDD5}"/>
              </a:ext>
            </a:extLst>
          </p:cNvPr>
          <p:cNvGrpSpPr/>
          <p:nvPr/>
        </p:nvGrpSpPr>
        <p:grpSpPr>
          <a:xfrm>
            <a:off x="2808843" y="2819881"/>
            <a:ext cx="6574314" cy="609119"/>
            <a:chOff x="5410612" y="1197183"/>
            <a:chExt cx="6574314" cy="609119"/>
          </a:xfrm>
        </p:grpSpPr>
        <p:sp>
          <p:nvSpPr>
            <p:cNvPr id="9" name="矩形: 圆角 8">
              <a:extLst>
                <a:ext uri="{FF2B5EF4-FFF2-40B4-BE49-F238E27FC236}">
                  <a16:creationId xmlns:a16="http://schemas.microsoft.com/office/drawing/2014/main" id="{908D889C-067C-4864-A1AB-EA76F9376B4A}"/>
                </a:ext>
              </a:extLst>
            </p:cNvPr>
            <p:cNvSpPr/>
            <p:nvPr/>
          </p:nvSpPr>
          <p:spPr>
            <a:xfrm>
              <a:off x="5410612" y="1197185"/>
              <a:ext cx="1253737"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高层特征</a:t>
              </a:r>
            </a:p>
          </p:txBody>
        </p:sp>
        <p:sp>
          <p:nvSpPr>
            <p:cNvPr id="12" name="矩形: 圆角 11">
              <a:extLst>
                <a:ext uri="{FF2B5EF4-FFF2-40B4-BE49-F238E27FC236}">
                  <a16:creationId xmlns:a16="http://schemas.microsoft.com/office/drawing/2014/main" id="{FE94B35E-43B8-4AF8-994C-E763CF797253}"/>
                </a:ext>
              </a:extLst>
            </p:cNvPr>
            <p:cNvSpPr/>
            <p:nvPr/>
          </p:nvSpPr>
          <p:spPr>
            <a:xfrm>
              <a:off x="7057570" y="1197184"/>
              <a:ext cx="1401042"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粗糙的边界</a:t>
              </a:r>
            </a:p>
          </p:txBody>
        </p:sp>
        <p:cxnSp>
          <p:nvCxnSpPr>
            <p:cNvPr id="13" name="直接连接符 12">
              <a:extLst>
                <a:ext uri="{FF2B5EF4-FFF2-40B4-BE49-F238E27FC236}">
                  <a16:creationId xmlns:a16="http://schemas.microsoft.com/office/drawing/2014/main" id="{771430BF-2182-45C6-8521-C4E0B21B3BE5}"/>
                </a:ext>
              </a:extLst>
            </p:cNvPr>
            <p:cNvCxnSpPr>
              <a:stCxn id="9" idx="3"/>
              <a:endCxn id="12" idx="1"/>
            </p:cNvCxnSpPr>
            <p:nvPr/>
          </p:nvCxnSpPr>
          <p:spPr>
            <a:xfrm flipV="1">
              <a:off x="6664349" y="1501743"/>
              <a:ext cx="393221" cy="1"/>
            </a:xfrm>
            <a:prstGeom prst="line">
              <a:avLst/>
            </a:prstGeom>
            <a:ln w="19050">
              <a:solidFill>
                <a:srgbClr val="49C58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F68F1F-CE6A-4802-9D03-860936B85B7D}"/>
                </a:ext>
              </a:extLst>
            </p:cNvPr>
            <p:cNvCxnSpPr>
              <a:stCxn id="12" idx="3"/>
              <a:endCxn id="15" idx="1"/>
            </p:cNvCxnSpPr>
            <p:nvPr/>
          </p:nvCxnSpPr>
          <p:spPr>
            <a:xfrm flipV="1">
              <a:off x="8458612" y="1501742"/>
              <a:ext cx="331009" cy="1"/>
            </a:xfrm>
            <a:prstGeom prst="line">
              <a:avLst/>
            </a:prstGeom>
            <a:ln w="19050">
              <a:solidFill>
                <a:srgbClr val="49C581"/>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82784A4-8388-4EAE-8A03-E27ECCDD50DC}"/>
                </a:ext>
              </a:extLst>
            </p:cNvPr>
            <p:cNvSpPr/>
            <p:nvPr/>
          </p:nvSpPr>
          <p:spPr>
            <a:xfrm>
              <a:off x="8789621" y="1197183"/>
              <a:ext cx="1401042"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一致的内部</a:t>
              </a:r>
            </a:p>
          </p:txBody>
        </p:sp>
        <p:cxnSp>
          <p:nvCxnSpPr>
            <p:cNvPr id="16" name="直接连接符 15">
              <a:extLst>
                <a:ext uri="{FF2B5EF4-FFF2-40B4-BE49-F238E27FC236}">
                  <a16:creationId xmlns:a16="http://schemas.microsoft.com/office/drawing/2014/main" id="{14A702B3-E1D4-4447-9FCA-28FC70ED4967}"/>
                </a:ext>
              </a:extLst>
            </p:cNvPr>
            <p:cNvCxnSpPr>
              <a:stCxn id="15" idx="3"/>
              <a:endCxn id="17" idx="1"/>
            </p:cNvCxnSpPr>
            <p:nvPr/>
          </p:nvCxnSpPr>
          <p:spPr>
            <a:xfrm>
              <a:off x="10190663" y="1501742"/>
              <a:ext cx="393221" cy="0"/>
            </a:xfrm>
            <a:prstGeom prst="line">
              <a:avLst/>
            </a:prstGeom>
            <a:ln w="19050">
              <a:solidFill>
                <a:srgbClr val="49C581"/>
              </a:solidFill>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33E33168-AC82-4E61-8BF5-6DC9208A39D1}"/>
                </a:ext>
              </a:extLst>
            </p:cNvPr>
            <p:cNvSpPr/>
            <p:nvPr/>
          </p:nvSpPr>
          <p:spPr>
            <a:xfrm>
              <a:off x="10583884" y="1197183"/>
              <a:ext cx="1401042"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干净的背景</a:t>
              </a:r>
            </a:p>
          </p:txBody>
        </p:sp>
      </p:grpSp>
      <p:grpSp>
        <p:nvGrpSpPr>
          <p:cNvPr id="18" name="组合 17">
            <a:extLst>
              <a:ext uri="{FF2B5EF4-FFF2-40B4-BE49-F238E27FC236}">
                <a16:creationId xmlns:a16="http://schemas.microsoft.com/office/drawing/2014/main" id="{FECFE1F0-3F66-4395-819B-9CFABF0B58AD}"/>
              </a:ext>
            </a:extLst>
          </p:cNvPr>
          <p:cNvGrpSpPr/>
          <p:nvPr/>
        </p:nvGrpSpPr>
        <p:grpSpPr>
          <a:xfrm>
            <a:off x="2781977" y="1686282"/>
            <a:ext cx="6574314" cy="609119"/>
            <a:chOff x="5410612" y="1197183"/>
            <a:chExt cx="6574314" cy="609119"/>
          </a:xfrm>
          <a:solidFill>
            <a:srgbClr val="6CCEE9"/>
          </a:solidFill>
        </p:grpSpPr>
        <p:sp>
          <p:nvSpPr>
            <p:cNvPr id="19" name="矩形: 圆角 18">
              <a:extLst>
                <a:ext uri="{FF2B5EF4-FFF2-40B4-BE49-F238E27FC236}">
                  <a16:creationId xmlns:a16="http://schemas.microsoft.com/office/drawing/2014/main" id="{E814A00A-8A61-45BF-A86D-F8F678D15F28}"/>
                </a:ext>
              </a:extLst>
            </p:cNvPr>
            <p:cNvSpPr/>
            <p:nvPr/>
          </p:nvSpPr>
          <p:spPr>
            <a:xfrm>
              <a:off x="5410612" y="1197185"/>
              <a:ext cx="1253737"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低层特征</a:t>
              </a:r>
            </a:p>
          </p:txBody>
        </p:sp>
        <p:sp>
          <p:nvSpPr>
            <p:cNvPr id="20" name="矩形: 圆角 19">
              <a:extLst>
                <a:ext uri="{FF2B5EF4-FFF2-40B4-BE49-F238E27FC236}">
                  <a16:creationId xmlns:a16="http://schemas.microsoft.com/office/drawing/2014/main" id="{EA9553EC-A029-46DA-8117-3FA0449D015E}"/>
                </a:ext>
              </a:extLst>
            </p:cNvPr>
            <p:cNvSpPr/>
            <p:nvPr/>
          </p:nvSpPr>
          <p:spPr>
            <a:xfrm>
              <a:off x="7057570" y="1197184"/>
              <a:ext cx="1401042"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精细的边界</a:t>
              </a:r>
            </a:p>
          </p:txBody>
        </p:sp>
        <p:cxnSp>
          <p:nvCxnSpPr>
            <p:cNvPr id="21" name="直接连接符 20">
              <a:extLst>
                <a:ext uri="{FF2B5EF4-FFF2-40B4-BE49-F238E27FC236}">
                  <a16:creationId xmlns:a16="http://schemas.microsoft.com/office/drawing/2014/main" id="{E224DF3A-131E-46F4-8163-FAE33F99DA16}"/>
                </a:ext>
              </a:extLst>
            </p:cNvPr>
            <p:cNvCxnSpPr>
              <a:stCxn id="19" idx="3"/>
              <a:endCxn id="20" idx="1"/>
            </p:cNvCxnSpPr>
            <p:nvPr/>
          </p:nvCxnSpPr>
          <p:spPr>
            <a:xfrm flipV="1">
              <a:off x="6664349" y="1501743"/>
              <a:ext cx="393221" cy="1"/>
            </a:xfrm>
            <a:prstGeom prst="line">
              <a:avLst/>
            </a:prstGeom>
            <a:grpFill/>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3DAD074-E5BA-47F2-A00D-08FCBFEDCB07}"/>
                </a:ext>
              </a:extLst>
            </p:cNvPr>
            <p:cNvCxnSpPr>
              <a:stCxn id="20" idx="3"/>
              <a:endCxn id="23" idx="1"/>
            </p:cNvCxnSpPr>
            <p:nvPr/>
          </p:nvCxnSpPr>
          <p:spPr>
            <a:xfrm flipV="1">
              <a:off x="8458612" y="1501742"/>
              <a:ext cx="331009" cy="1"/>
            </a:xfrm>
            <a:prstGeom prst="line">
              <a:avLst/>
            </a:prstGeom>
            <a:grpFill/>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F87115A1-BC63-4EB8-996A-575CAB798DDF}"/>
                </a:ext>
              </a:extLst>
            </p:cNvPr>
            <p:cNvSpPr/>
            <p:nvPr/>
          </p:nvSpPr>
          <p:spPr>
            <a:xfrm>
              <a:off x="8789621" y="1197183"/>
              <a:ext cx="1401042"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内部差异大</a:t>
              </a:r>
            </a:p>
          </p:txBody>
        </p:sp>
        <p:cxnSp>
          <p:nvCxnSpPr>
            <p:cNvPr id="24" name="直接连接符 23">
              <a:extLst>
                <a:ext uri="{FF2B5EF4-FFF2-40B4-BE49-F238E27FC236}">
                  <a16:creationId xmlns:a16="http://schemas.microsoft.com/office/drawing/2014/main" id="{772D6E07-A60F-40DB-85EC-4F7AB32626FD}"/>
                </a:ext>
              </a:extLst>
            </p:cNvPr>
            <p:cNvCxnSpPr>
              <a:stCxn id="23" idx="3"/>
              <a:endCxn id="25" idx="1"/>
            </p:cNvCxnSpPr>
            <p:nvPr/>
          </p:nvCxnSpPr>
          <p:spPr>
            <a:xfrm>
              <a:off x="10190663" y="1501742"/>
              <a:ext cx="393221" cy="0"/>
            </a:xfrm>
            <a:prstGeom prst="line">
              <a:avLst/>
            </a:prstGeom>
            <a:grpFill/>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35E7E732-2864-4588-90CA-AF3F2701D1EE}"/>
                </a:ext>
              </a:extLst>
            </p:cNvPr>
            <p:cNvSpPr/>
            <p:nvPr/>
          </p:nvSpPr>
          <p:spPr>
            <a:xfrm>
              <a:off x="10583884" y="1197183"/>
              <a:ext cx="1401042"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嘈杂的背景</a:t>
              </a:r>
            </a:p>
          </p:txBody>
        </p:sp>
      </p:grpSp>
    </p:spTree>
    <p:extLst>
      <p:ext uri="{BB962C8B-B14F-4D97-AF65-F5344CB8AC3E}">
        <p14:creationId xmlns:p14="http://schemas.microsoft.com/office/powerpoint/2010/main" val="337968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8432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5" y="1053138"/>
            <a:ext cx="10704827"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Reverse Attention for Salient Object Detection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436220" y="1905802"/>
            <a:ext cx="68531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Shuhan Chen,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Xiuli</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Tan, Ben Wang, and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Xuelong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6" y="2462300"/>
            <a:ext cx="4151783" cy="369332"/>
          </a:xfrm>
          <a:prstGeom prst="rect">
            <a:avLst/>
          </a:prstGeom>
        </p:spPr>
        <p:txBody>
          <a:bodyPr wrap="square">
            <a:spAutoFit/>
          </a:bodyPr>
          <a:lstStyle/>
          <a:p>
            <a:pPr algn="ctr"/>
            <a:r>
              <a:rPr lang="en-US" altLang="zh-CN" dirty="0"/>
              <a:t>ECCV2018</a:t>
            </a:r>
            <a:endParaRPr lang="en-US" altLang="zh-CN" sz="1600" dirty="0"/>
          </a:p>
        </p:txBody>
      </p:sp>
      <p:sp>
        <p:nvSpPr>
          <p:cNvPr id="12" name="文本框 11">
            <a:extLst>
              <a:ext uri="{FF2B5EF4-FFF2-40B4-BE49-F238E27FC236}">
                <a16:creationId xmlns:a16="http://schemas.microsoft.com/office/drawing/2014/main" id="{C9627194-38D1-493F-93A3-8083F3935716}"/>
              </a:ext>
            </a:extLst>
          </p:cNvPr>
          <p:cNvSpPr txBox="1"/>
          <p:nvPr/>
        </p:nvSpPr>
        <p:spPr>
          <a:xfrm>
            <a:off x="671083" y="2462300"/>
            <a:ext cx="10506816" cy="387522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得益于深度学习技术的快速发展，近年来显著目标检测取得了显著的进展。然而，在嵌入式设备中的应用仍然面临着两大挑战：</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低分辨率输出</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数目巨大的模型参数</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2000" b="1" kern="0" dirty="0">
                <a:solidFill>
                  <a:srgbClr val="071F65"/>
                </a:solidFill>
                <a:cs typeface="+mn-ea"/>
                <a:sym typeface="+mn-lt"/>
              </a:rPr>
              <a:t>改进：</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引入残差学习（</a:t>
            </a:r>
            <a:r>
              <a:rPr lang="en-US" altLang="zh-CN" b="1" kern="0" dirty="0">
                <a:solidFill>
                  <a:srgbClr val="071F65"/>
                </a:solidFill>
                <a:cs typeface="+mn-ea"/>
                <a:sym typeface="+mn-lt"/>
              </a:rPr>
              <a:t>residual learning</a:t>
            </a:r>
            <a:r>
              <a:rPr lang="zh-CN" altLang="en-US" b="1" kern="0" dirty="0">
                <a:solidFill>
                  <a:srgbClr val="071F65"/>
                </a:solidFill>
                <a:cs typeface="+mn-ea"/>
                <a:sym typeface="+mn-lt"/>
              </a:rPr>
              <a:t>）</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，补偿预测与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之间的偏差，提高精度。</a:t>
            </a: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提出反向注意（</a:t>
            </a:r>
            <a:r>
              <a:rPr lang="en-US" altLang="zh-CN" b="1" kern="0" dirty="0">
                <a:solidFill>
                  <a:srgbClr val="071F65"/>
                </a:solidFill>
                <a:cs typeface="+mn-ea"/>
              </a:rPr>
              <a:t>reverse attention</a:t>
            </a:r>
            <a:r>
              <a:rPr lang="zh-CN" altLang="en-US" dirty="0">
                <a:latin typeface="微软雅黑" panose="020B0503020204020204" pitchFamily="34" charset="-122"/>
                <a:ea typeface="微软雅黑" panose="020B0503020204020204" pitchFamily="34" charset="-122"/>
              </a:rPr>
              <a:t>）来关注上下文信息，得到更精细的分割结果，包含更多的细节信息。</a:t>
            </a:r>
          </a:p>
        </p:txBody>
      </p:sp>
      <p:sp>
        <p:nvSpPr>
          <p:cNvPr id="7" name="灯片编号占位符 6">
            <a:extLst>
              <a:ext uri="{FF2B5EF4-FFF2-40B4-BE49-F238E27FC236}">
                <a16:creationId xmlns:a16="http://schemas.microsoft.com/office/drawing/2014/main" id="{9B60CA41-A2BB-4DDF-951B-2D9173BB4A6E}"/>
              </a:ext>
            </a:extLst>
          </p:cNvPr>
          <p:cNvSpPr>
            <a:spLocks noGrp="1"/>
          </p:cNvSpPr>
          <p:nvPr>
            <p:ph type="sldNum" sz="quarter" idx="12"/>
          </p:nvPr>
        </p:nvSpPr>
        <p:spPr/>
        <p:txBody>
          <a:bodyPr/>
          <a:lstStyle/>
          <a:p>
            <a:fld id="{AFC0EA47-5C79-47C2-8325-B83899E65CFC}" type="slidenum">
              <a:rPr lang="zh-CN" altLang="en-US" smtClean="0"/>
              <a:t>28</a:t>
            </a:fld>
            <a:endParaRPr lang="zh-CN" altLang="en-US"/>
          </a:p>
        </p:txBody>
      </p:sp>
    </p:spTree>
    <p:extLst>
      <p:ext uri="{BB962C8B-B14F-4D97-AF65-F5344CB8AC3E}">
        <p14:creationId xmlns:p14="http://schemas.microsoft.com/office/powerpoint/2010/main" val="2494605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843264" cy="913197"/>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a:p>
            <a:pPr marL="285320" lvl="0" indent="-285320" defTabSz="1218323">
              <a:buFont typeface="Wingdings" panose="05000000000000000000" pitchFamily="2" charset="2"/>
              <a:buChar char="p"/>
            </a:pP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4"/>
          <a:stretch>
            <a:fillRect/>
          </a:stretch>
        </p:blipFill>
        <p:spPr>
          <a:xfrm>
            <a:off x="776322" y="931513"/>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5"/>
          <a:stretch>
            <a:fillRect/>
          </a:stretch>
        </p:blipFill>
        <p:spPr>
          <a:xfrm>
            <a:off x="6511040" y="877569"/>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4187803"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6"/>
          <a:stretch>
            <a:fillRect/>
          </a:stretch>
        </p:blipFill>
        <p:spPr>
          <a:xfrm>
            <a:off x="890839" y="4696462"/>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155550" y="588684"/>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lang="en-US" altLang="zh-CN" sz="2000" b="1" kern="0" dirty="0">
                <a:solidFill>
                  <a:srgbClr val="071F65"/>
                </a:solidFill>
                <a:cs typeface="+mn-ea"/>
                <a:sym typeface="+mn-lt"/>
              </a:rPr>
              <a:t>(reverse attention) </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7"/>
          <a:stretch>
            <a:fillRect/>
          </a:stretch>
        </p:blipFill>
        <p:spPr>
          <a:xfrm>
            <a:off x="3538437" y="4735552"/>
            <a:ext cx="298465" cy="273064"/>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1555697"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186775" y="1274071"/>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919665" y="5254238"/>
            <a:ext cx="10837341" cy="1156855"/>
          </a:xfrm>
          <a:prstGeom prst="rect">
            <a:avLst/>
          </a:prstGeom>
          <a:noFill/>
        </p:spPr>
        <p:txBody>
          <a:bodyPr wrap="square" rtlCol="0">
            <a:spAutoFit/>
          </a:bodyPr>
          <a:lstStyle/>
          <a:p>
            <a:pPr algn="just">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该方法首先在最深层生成一个语义清晰但分辨率较低的粗糙显著图，通过侧边输出特征中删除当前预测的显著区域（当前预测从其较深的层上采样得到），引导整个网络依次发现互补目标区域和细节。这种自上而下的擦除方式最终可以将粗分辨率和低分辨率预测重新定义为一个完整的、高分辨率的显著性图。</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001BBE5-B95D-4F7D-A0BB-BC0AE41C539A}"/>
                  </a:ext>
                </a:extLst>
              </p:cNvPr>
              <p:cNvSpPr/>
              <p:nvPr/>
            </p:nvSpPr>
            <p:spPr>
              <a:xfrm>
                <a:off x="6932176" y="3580908"/>
                <a:ext cx="4824830" cy="1629100"/>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side-output feature</a:t>
                </a:r>
              </a:p>
              <a:p>
                <a:r>
                  <a:rPr lang="en-US" altLang="zh-CN" sz="1600" dirty="0">
                    <a:latin typeface="微软雅黑" panose="020B0503020204020204" pitchFamily="34" charset="-122"/>
                    <a:ea typeface="微软雅黑" panose="020B0503020204020204" pitchFamily="34" charset="-122"/>
                  </a:rPr>
                  <a:t>A: reverse attention weight</a:t>
                </a:r>
              </a:p>
              <a:p>
                <a:r>
                  <a:rPr lang="en-US" altLang="zh-CN" sz="1600" dirty="0">
                    <a:latin typeface="微软雅黑" panose="020B0503020204020204" pitchFamily="34" charset="-122"/>
                    <a:ea typeface="微软雅黑" panose="020B0503020204020204" pitchFamily="34" charset="-122"/>
                  </a:rPr>
                  <a:t>F: output attentive feature</a:t>
                </a:r>
              </a:p>
              <a:p>
                <a:r>
                  <a:rPr lang="en-US" altLang="zh-CN" sz="1600" dirty="0">
                    <a:latin typeface="微软雅黑" panose="020B0503020204020204" pitchFamily="34" charset="-122"/>
                    <a:ea typeface="微软雅黑" panose="020B0503020204020204" pitchFamily="34" charset="-122"/>
                  </a:rPr>
                  <a:t>Z: the spatial position of the feature map</a:t>
                </a:r>
              </a:p>
              <a:p>
                <a:r>
                  <a:rPr lang="en-US" altLang="zh-CN" sz="1600" dirty="0">
                    <a:latin typeface="微软雅黑" panose="020B0503020204020204" pitchFamily="34" charset="-122"/>
                    <a:ea typeface="微软雅黑" panose="020B0503020204020204" pitchFamily="34" charset="-122"/>
                  </a:rPr>
                  <a:t>c: the index of the feature channel</a:t>
                </a:r>
              </a:p>
              <a:p>
                <a14:m>
                  <m:oMath xmlns:m="http://schemas.openxmlformats.org/officeDocument/2006/math">
                    <m:sSubSup>
                      <m:sSubSupPr>
                        <m:ctrlPr>
                          <a:rPr lang="en-US" altLang="zh-CN" sz="1600" i="1" smtClean="0">
                            <a:latin typeface="Cambria Math" panose="02040503050406030204" pitchFamily="18" charset="0"/>
                            <a:ea typeface="微软雅黑" panose="020B0503020204020204" pitchFamily="34" charset="-122"/>
                          </a:rPr>
                        </m:ctrlPr>
                      </m:sSubSupPr>
                      <m:e>
                        <m:r>
                          <a:rPr lang="en-US" altLang="zh-CN" sz="1600" b="0" i="1" smtClean="0">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sub>
                      <m:sup>
                        <m:r>
                          <a:rPr lang="en-US" altLang="zh-CN" sz="1600" b="0" i="1" smtClean="0">
                            <a:latin typeface="Cambria Math" panose="02040503050406030204" pitchFamily="18" charset="0"/>
                            <a:ea typeface="微软雅黑" panose="020B0503020204020204" pitchFamily="34" charset="-122"/>
                          </a:rPr>
                          <m:t>𝑢𝑝</m:t>
                        </m:r>
                      </m:sup>
                    </m:sSubSup>
                  </m:oMath>
                </a14:m>
                <a:r>
                  <a:rPr lang="en-US" altLang="zh-CN" sz="1600" dirty="0">
                    <a:latin typeface="微软雅黑" panose="020B0503020204020204" pitchFamily="34" charset="-122"/>
                    <a:ea typeface="微软雅黑" panose="020B0503020204020204" pitchFamily="34" charset="-122"/>
                  </a:rPr>
                  <a:t>: upsampled prediction of side-output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+ 1</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6" name="矩形 15">
                <a:extLst>
                  <a:ext uri="{FF2B5EF4-FFF2-40B4-BE49-F238E27FC236}">
                    <a16:creationId xmlns:a16="http://schemas.microsoft.com/office/drawing/2014/main" id="{1001BBE5-B95D-4F7D-A0BB-BC0AE41C539A}"/>
                  </a:ext>
                </a:extLst>
              </p:cNvPr>
              <p:cNvSpPr>
                <a:spLocks noRot="1" noChangeAspect="1" noMove="1" noResize="1" noEditPoints="1" noAdjustHandles="1" noChangeArrowheads="1" noChangeShapeType="1" noTextEdit="1"/>
              </p:cNvSpPr>
              <p:nvPr/>
            </p:nvSpPr>
            <p:spPr>
              <a:xfrm>
                <a:off x="6932176" y="3580908"/>
                <a:ext cx="4824830" cy="1629100"/>
              </a:xfrm>
              <a:prstGeom prst="rect">
                <a:avLst/>
              </a:prstGeom>
              <a:blipFill>
                <a:blip r:embed="rId8"/>
                <a:stretch>
                  <a:fillRect l="-631" t="-1119" b="-746"/>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7D43E6E-236D-486B-85D6-5E00DD58DC79}"/>
              </a:ext>
            </a:extLst>
          </p:cNvPr>
          <p:cNvPicPr>
            <a:picLocks noChangeAspect="1"/>
          </p:cNvPicPr>
          <p:nvPr/>
        </p:nvPicPr>
        <p:blipFill>
          <a:blip r:embed="rId9"/>
          <a:stretch>
            <a:fillRect/>
          </a:stretch>
        </p:blipFill>
        <p:spPr>
          <a:xfrm>
            <a:off x="7013904" y="3249785"/>
            <a:ext cx="2266950" cy="352425"/>
          </a:xfrm>
          <a:prstGeom prst="rect">
            <a:avLst/>
          </a:prstGeom>
        </p:spPr>
      </p:pic>
      <p:pic>
        <p:nvPicPr>
          <p:cNvPr id="19" name="图片 18">
            <a:extLst>
              <a:ext uri="{FF2B5EF4-FFF2-40B4-BE49-F238E27FC236}">
                <a16:creationId xmlns:a16="http://schemas.microsoft.com/office/drawing/2014/main" id="{1695B4BA-8BCF-4C48-BA1D-E6553A702A1A}"/>
              </a:ext>
            </a:extLst>
          </p:cNvPr>
          <p:cNvPicPr>
            <a:picLocks noChangeAspect="1"/>
          </p:cNvPicPr>
          <p:nvPr/>
        </p:nvPicPr>
        <p:blipFill>
          <a:blip r:embed="rId10"/>
          <a:stretch>
            <a:fillRect/>
          </a:stretch>
        </p:blipFill>
        <p:spPr>
          <a:xfrm>
            <a:off x="7013904" y="2904213"/>
            <a:ext cx="1646223" cy="261651"/>
          </a:xfrm>
          <a:prstGeom prst="rect">
            <a:avLst/>
          </a:prstGeom>
        </p:spPr>
      </p:pic>
      <p:sp>
        <p:nvSpPr>
          <p:cNvPr id="8" name="灯片编号占位符 7">
            <a:extLst>
              <a:ext uri="{FF2B5EF4-FFF2-40B4-BE49-F238E27FC236}">
                <a16:creationId xmlns:a16="http://schemas.microsoft.com/office/drawing/2014/main" id="{DF824439-6277-4CF4-89F6-31A2DD397408}"/>
              </a:ext>
            </a:extLst>
          </p:cNvPr>
          <p:cNvSpPr>
            <a:spLocks noGrp="1"/>
          </p:cNvSpPr>
          <p:nvPr>
            <p:ph type="sldNum" sz="quarter" idx="12"/>
          </p:nvPr>
        </p:nvSpPr>
        <p:spPr/>
        <p:txBody>
          <a:bodyPr/>
          <a:lstStyle/>
          <a:p>
            <a:fld id="{AFC0EA47-5C79-47C2-8325-B83899E65CFC}" type="slidenum">
              <a:rPr lang="zh-CN" altLang="en-US" smtClean="0"/>
              <a:t>29</a:t>
            </a:fld>
            <a:endParaRPr lang="zh-CN" altLang="en-US"/>
          </a:p>
        </p:txBody>
      </p:sp>
    </p:spTree>
    <p:extLst>
      <p:ext uri="{BB962C8B-B14F-4D97-AF65-F5344CB8AC3E}">
        <p14:creationId xmlns:p14="http://schemas.microsoft.com/office/powerpoint/2010/main" val="1413009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7" name="灯片编号占位符 6">
            <a:extLst>
              <a:ext uri="{FF2B5EF4-FFF2-40B4-BE49-F238E27FC236}">
                <a16:creationId xmlns:a16="http://schemas.microsoft.com/office/drawing/2014/main" id="{EAAC55C4-83DD-448E-88E7-93A02A265D35}"/>
              </a:ext>
            </a:extLst>
          </p:cNvPr>
          <p:cNvSpPr>
            <a:spLocks noGrp="1"/>
          </p:cNvSpPr>
          <p:nvPr>
            <p:ph type="sldNum" sz="quarter" idx="12"/>
          </p:nvPr>
        </p:nvSpPr>
        <p:spPr/>
        <p:txBody>
          <a:bodyPr/>
          <a:lstStyle/>
          <a:p>
            <a:fld id="{AFC0EA47-5C79-47C2-8325-B83899E65CFC}" type="slidenum">
              <a:rPr lang="zh-CN" altLang="en-US" smtClean="0"/>
              <a:t>3</a:t>
            </a:fld>
            <a:endParaRPr lang="zh-CN" altLang="en-US"/>
          </a:p>
        </p:txBody>
      </p:sp>
      <p:sp>
        <p:nvSpPr>
          <p:cNvPr id="9" name="矩形 8">
            <a:extLst>
              <a:ext uri="{FF2B5EF4-FFF2-40B4-BE49-F238E27FC236}">
                <a16:creationId xmlns:a16="http://schemas.microsoft.com/office/drawing/2014/main" id="{4D42A0EF-625D-4E21-A9C5-F02C700CAF92}"/>
              </a:ext>
            </a:extLst>
          </p:cNvPr>
          <p:cNvSpPr/>
          <p:nvPr/>
        </p:nvSpPr>
        <p:spPr>
          <a:xfrm>
            <a:off x="883687" y="1640552"/>
            <a:ext cx="5673673" cy="128945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Arial" panose="020B0604020202020204" pitchFamily="34" charset="0"/>
              </a:rPr>
              <a:t>人类视觉系统具有在</a:t>
            </a:r>
            <a:r>
              <a:rPr lang="zh-CN" altLang="en-US" b="1" dirty="0">
                <a:latin typeface="Arial" panose="020B0604020202020204" pitchFamily="34" charset="0"/>
              </a:rPr>
              <a:t>复杂场景</a:t>
            </a:r>
            <a:r>
              <a:rPr lang="zh-CN" altLang="en-US" dirty="0">
                <a:latin typeface="Arial" panose="020B0604020202020204" pitchFamily="34" charset="0"/>
              </a:rPr>
              <a:t>中</a:t>
            </a:r>
            <a:r>
              <a:rPr lang="zh-CN" altLang="en-US" b="1" dirty="0">
                <a:latin typeface="Arial" panose="020B0604020202020204" pitchFamily="34" charset="0"/>
              </a:rPr>
              <a:t>快速</a:t>
            </a:r>
            <a:r>
              <a:rPr lang="zh-CN" altLang="en-US" dirty="0">
                <a:latin typeface="Arial" panose="020B0604020202020204" pitchFamily="34" charset="0"/>
              </a:rPr>
              <a:t>定位</a:t>
            </a:r>
            <a:r>
              <a:rPr lang="zh-CN" altLang="en-US" b="1" dirty="0">
                <a:latin typeface="Arial" panose="020B0604020202020204" pitchFamily="34" charset="0"/>
              </a:rPr>
              <a:t>感兴趣区域</a:t>
            </a:r>
            <a:r>
              <a:rPr lang="zh-CN" altLang="en-US" dirty="0">
                <a:latin typeface="Arial" panose="020B0604020202020204" pitchFamily="34" charset="0"/>
              </a:rPr>
              <a:t>的能力，这种能力源自该事物与周围事物的差异性，或由观察者的主观经验引起 </a:t>
            </a:r>
            <a:r>
              <a:rPr lang="en-US" altLang="zh-CN" dirty="0">
                <a:latin typeface="Arial" panose="020B0604020202020204" pitchFamily="34" charset="0"/>
              </a:rPr>
              <a:t>[Li et al. 2014]</a:t>
            </a:r>
            <a:endParaRPr lang="zh-CN" altLang="en-US" dirty="0">
              <a:latin typeface="Arial" panose="020B0604020202020204" pitchFamily="34" charset="0"/>
            </a:endParaRPr>
          </a:p>
        </p:txBody>
      </p:sp>
      <p:sp>
        <p:nvSpPr>
          <p:cNvPr id="10" name="矩形 9">
            <a:extLst>
              <a:ext uri="{FF2B5EF4-FFF2-40B4-BE49-F238E27FC236}">
                <a16:creationId xmlns:a16="http://schemas.microsoft.com/office/drawing/2014/main" id="{11C19E37-1455-4796-9EA3-B4497A4845EA}"/>
              </a:ext>
            </a:extLst>
          </p:cNvPr>
          <p:cNvSpPr/>
          <p:nvPr/>
        </p:nvSpPr>
        <p:spPr>
          <a:xfrm>
            <a:off x="559837" y="1108724"/>
            <a:ext cx="4429418" cy="461665"/>
          </a:xfrm>
          <a:prstGeom prst="rect">
            <a:avLst/>
          </a:prstGeom>
        </p:spPr>
        <p:txBody>
          <a:bodyPr wrap="none">
            <a:spAutoFit/>
          </a:bodyPr>
          <a:lstStyle/>
          <a:p>
            <a:r>
              <a:rPr lang="zh-CN" altLang="en-US" sz="2400" b="1" kern="0" dirty="0">
                <a:latin typeface="微软雅黑" panose="020B0503020204020204" pitchFamily="34" charset="-122"/>
                <a:ea typeface="微软雅黑" panose="020B0503020204020204" pitchFamily="34" charset="-122"/>
              </a:rPr>
              <a:t>视觉显著性 </a:t>
            </a:r>
            <a:r>
              <a:rPr lang="en-US" altLang="zh-CN" sz="2400" b="1" kern="0" dirty="0">
                <a:latin typeface="微软雅黑" panose="020B0503020204020204" pitchFamily="34" charset="-122"/>
                <a:ea typeface="微软雅黑" panose="020B0503020204020204" pitchFamily="34" charset="-122"/>
              </a:rPr>
              <a:t>(Visual Saliency) </a:t>
            </a:r>
            <a:endParaRPr lang="zh-CN" altLang="en-US" sz="2400" dirty="0"/>
          </a:p>
        </p:txBody>
      </p:sp>
      <p:sp>
        <p:nvSpPr>
          <p:cNvPr id="11" name="矩形 10">
            <a:extLst>
              <a:ext uri="{FF2B5EF4-FFF2-40B4-BE49-F238E27FC236}">
                <a16:creationId xmlns:a16="http://schemas.microsoft.com/office/drawing/2014/main" id="{48CD42AA-2098-4AAC-B415-99FD332D6498}"/>
              </a:ext>
            </a:extLst>
          </p:cNvPr>
          <p:cNvSpPr/>
          <p:nvPr/>
        </p:nvSpPr>
        <p:spPr>
          <a:xfrm>
            <a:off x="984417" y="3774837"/>
            <a:ext cx="5796336" cy="8739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Arial" panose="020B0604020202020204" pitchFamily="34" charset="0"/>
              </a:rPr>
              <a:t>通过算法模拟人类的视觉注意机制，检测图像中的显著目标，滤除冗余的背景信息</a:t>
            </a:r>
            <a:endParaRPr lang="en-US" altLang="zh-CN" dirty="0">
              <a:latin typeface="Arial" panose="020B0604020202020204" pitchFamily="34" charset="0"/>
            </a:endParaRPr>
          </a:p>
        </p:txBody>
      </p:sp>
      <p:sp>
        <p:nvSpPr>
          <p:cNvPr id="12" name="矩形 11">
            <a:extLst>
              <a:ext uri="{FF2B5EF4-FFF2-40B4-BE49-F238E27FC236}">
                <a16:creationId xmlns:a16="http://schemas.microsoft.com/office/drawing/2014/main" id="{74B6BC77-0BC1-46B2-891A-87BD8C044DBD}"/>
              </a:ext>
            </a:extLst>
          </p:cNvPr>
          <p:cNvSpPr/>
          <p:nvPr/>
        </p:nvSpPr>
        <p:spPr>
          <a:xfrm>
            <a:off x="571799" y="3220169"/>
            <a:ext cx="6433171" cy="461665"/>
          </a:xfrm>
          <a:prstGeom prst="rect">
            <a:avLst/>
          </a:prstGeom>
        </p:spPr>
        <p:txBody>
          <a:bodyPr wrap="none">
            <a:spAutoFit/>
          </a:bodyPr>
          <a:lstStyle/>
          <a:p>
            <a:r>
              <a:rPr lang="zh-CN" altLang="en-US" sz="2400" b="1" kern="0" dirty="0">
                <a:latin typeface="微软雅黑" panose="020B0503020204020204" pitchFamily="34" charset="-122"/>
                <a:ea typeface="微软雅黑" panose="020B0503020204020204" pitchFamily="34" charset="-122"/>
              </a:rPr>
              <a:t>显著性目标检测</a:t>
            </a:r>
            <a:r>
              <a:rPr lang="en-US" altLang="zh-CN" sz="2400" b="1" kern="0" dirty="0">
                <a:latin typeface="微软雅黑" panose="020B0503020204020204" pitchFamily="34" charset="-122"/>
                <a:ea typeface="微软雅黑" panose="020B0503020204020204" pitchFamily="34" charset="-122"/>
              </a:rPr>
              <a:t>(Salient Object Detection) </a:t>
            </a:r>
            <a:endParaRPr lang="zh-CN" altLang="en-US" sz="2400" dirty="0"/>
          </a:p>
        </p:txBody>
      </p:sp>
      <p:pic>
        <p:nvPicPr>
          <p:cNvPr id="5" name="图片 4">
            <a:extLst>
              <a:ext uri="{FF2B5EF4-FFF2-40B4-BE49-F238E27FC236}">
                <a16:creationId xmlns:a16="http://schemas.microsoft.com/office/drawing/2014/main" id="{0508D914-AD5D-4456-9BDA-9F8C382DDBF8}"/>
              </a:ext>
            </a:extLst>
          </p:cNvPr>
          <p:cNvPicPr>
            <a:picLocks noChangeAspect="1"/>
          </p:cNvPicPr>
          <p:nvPr/>
        </p:nvPicPr>
        <p:blipFill>
          <a:blip r:embed="rId4"/>
          <a:stretch>
            <a:fillRect/>
          </a:stretch>
        </p:blipFill>
        <p:spPr>
          <a:xfrm>
            <a:off x="7199925" y="1111092"/>
            <a:ext cx="4685766" cy="3637831"/>
          </a:xfrm>
          <a:prstGeom prst="rect">
            <a:avLst/>
          </a:prstGeom>
        </p:spPr>
      </p:pic>
    </p:spTree>
    <p:extLst>
      <p:ext uri="{BB962C8B-B14F-4D97-AF65-F5344CB8AC3E}">
        <p14:creationId xmlns:p14="http://schemas.microsoft.com/office/powerpoint/2010/main" val="184898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8432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B4D2B2EA-2513-4844-9370-37AEEE940FA5}"/>
              </a:ext>
            </a:extLst>
          </p:cNvPr>
          <p:cNvPicPr>
            <a:picLocks noChangeAspect="1"/>
          </p:cNvPicPr>
          <p:nvPr/>
        </p:nvPicPr>
        <p:blipFill>
          <a:blip r:embed="rId4"/>
          <a:stretch>
            <a:fillRect/>
          </a:stretch>
        </p:blipFill>
        <p:spPr>
          <a:xfrm>
            <a:off x="7304299" y="1919002"/>
            <a:ext cx="4556644" cy="3579619"/>
          </a:xfrm>
          <a:prstGeom prst="rect">
            <a:avLst/>
          </a:prstGeom>
        </p:spPr>
      </p:pic>
      <p:sp>
        <p:nvSpPr>
          <p:cNvPr id="7" name="文本框 6">
            <a:extLst>
              <a:ext uri="{FF2B5EF4-FFF2-40B4-BE49-F238E27FC236}">
                <a16:creationId xmlns:a16="http://schemas.microsoft.com/office/drawing/2014/main" id="{742F8520-1C0D-4E35-A7CE-1FB6D9614A14}"/>
              </a:ext>
            </a:extLst>
          </p:cNvPr>
          <p:cNvSpPr txBox="1"/>
          <p:nvPr/>
        </p:nvSpPr>
        <p:spPr>
          <a:xfrm>
            <a:off x="298325" y="607037"/>
            <a:ext cx="7184900" cy="400110"/>
          </a:xfrm>
          <a:prstGeom prst="rect">
            <a:avLst/>
          </a:prstGeom>
          <a:noFill/>
        </p:spPr>
        <p:txBody>
          <a:bodyPr wrap="square" rtlCol="0">
            <a:spAutoFit/>
          </a:bodyPr>
          <a:lstStyle/>
          <a:p>
            <a:pPr lvl="0">
              <a:defRPr/>
            </a:pPr>
            <a:r>
              <a:rPr lang="zh-CN" altLang="en-US" sz="2000" b="1" kern="0" dirty="0">
                <a:solidFill>
                  <a:srgbClr val="071F65"/>
                </a:solidFill>
                <a:cs typeface="+mn-ea"/>
                <a:sym typeface="+mn-lt"/>
              </a:rPr>
              <a:t>主要贡献：</a:t>
            </a:r>
            <a:endPar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endParaRPr>
          </a:p>
        </p:txBody>
      </p:sp>
      <p:sp>
        <p:nvSpPr>
          <p:cNvPr id="9" name="文本框 8">
            <a:extLst>
              <a:ext uri="{FF2B5EF4-FFF2-40B4-BE49-F238E27FC236}">
                <a16:creationId xmlns:a16="http://schemas.microsoft.com/office/drawing/2014/main" id="{4A6FE5BE-22D5-4A32-AF25-ADFE055241AB}"/>
              </a:ext>
            </a:extLst>
          </p:cNvPr>
          <p:cNvSpPr txBox="1"/>
          <p:nvPr/>
        </p:nvSpPr>
        <p:spPr>
          <a:xfrm>
            <a:off x="7449819" y="1402500"/>
            <a:ext cx="4631083" cy="33855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各模型大小和精度比较（</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ECSSD</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a:t>
            </a:r>
          </a:p>
        </p:txBody>
      </p:sp>
      <p:sp>
        <p:nvSpPr>
          <p:cNvPr id="11" name="文本框 10">
            <a:extLst>
              <a:ext uri="{FF2B5EF4-FFF2-40B4-BE49-F238E27FC236}">
                <a16:creationId xmlns:a16="http://schemas.microsoft.com/office/drawing/2014/main" id="{3D83DB31-0070-479C-B68E-56518C617DA5}"/>
              </a:ext>
            </a:extLst>
          </p:cNvPr>
          <p:cNvSpPr txBox="1"/>
          <p:nvPr/>
        </p:nvSpPr>
        <p:spPr>
          <a:xfrm>
            <a:off x="640158" y="1340749"/>
            <a:ext cx="6196478" cy="3372846"/>
          </a:xfrm>
          <a:prstGeom prst="rect">
            <a:avLst/>
          </a:prstGeom>
          <a:noFill/>
        </p:spPr>
        <p:txBody>
          <a:bodyPr wrap="square" rtlCol="0">
            <a:spAutoFit/>
          </a:bodyPr>
          <a:lstStyle/>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将残差学习引入到显著目标检测体系结构中。利用学习到的侧输出残差特征，与已有的深度显著性网络相比，显著性映射图的分辨率可以用更少的参数逐步提高。</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进一步提出了反向注意</a:t>
            </a:r>
            <a:r>
              <a:rPr lang="en-US" altLang="zh-CN" sz="1600" dirty="0">
                <a:latin typeface="微软雅黑" panose="020B0503020204020204" pitchFamily="34" charset="-122"/>
                <a:ea typeface="微软雅黑" panose="020B0503020204020204" pitchFamily="34" charset="-122"/>
              </a:rPr>
              <a:t>reverse attention</a:t>
            </a:r>
            <a:r>
              <a:rPr lang="zh-CN" altLang="en-US" sz="1600" dirty="0">
                <a:solidFill>
                  <a:prstClr val="black"/>
                </a:solidFill>
                <a:latin typeface="微软雅黑" panose="020B0503020204020204" pitchFamily="34" charset="-122"/>
                <a:ea typeface="微软雅黑" panose="020B0503020204020204" pitchFamily="34" charset="-122"/>
              </a:rPr>
              <a:t>指导侧输出残差学习。通过消除当前的预测图，网络能够高效、快速地发现丢失的目标部件和剩余细节，从而显著提高性能。</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得益于上述两个组成部分，我们的方法始终实现与最新方法相当的性能，并且在简单性、效率（</a:t>
            </a:r>
            <a:r>
              <a:rPr lang="en-US" altLang="zh-CN" sz="1600" dirty="0">
                <a:solidFill>
                  <a:prstClr val="black"/>
                </a:solidFill>
                <a:latin typeface="微软雅黑" panose="020B0503020204020204" pitchFamily="34" charset="-122"/>
                <a:ea typeface="微软雅黑" panose="020B0503020204020204" pitchFamily="34" charset="-122"/>
              </a:rPr>
              <a:t>45 fps</a:t>
            </a:r>
            <a:r>
              <a:rPr lang="zh-CN" altLang="en-US" sz="1600" dirty="0">
                <a:solidFill>
                  <a:prstClr val="black"/>
                </a:solidFill>
                <a:latin typeface="微软雅黑" panose="020B0503020204020204" pitchFamily="34" charset="-122"/>
                <a:ea typeface="微软雅黑" panose="020B0503020204020204" pitchFamily="34" charset="-122"/>
              </a:rPr>
              <a:t>）和模型大小（</a:t>
            </a:r>
            <a:r>
              <a:rPr lang="en-US" altLang="zh-CN" sz="1600" dirty="0">
                <a:solidFill>
                  <a:prstClr val="black"/>
                </a:solidFill>
                <a:latin typeface="微软雅黑" panose="020B0503020204020204" pitchFamily="34" charset="-122"/>
                <a:ea typeface="微软雅黑" panose="020B0503020204020204" pitchFamily="34" charset="-122"/>
              </a:rPr>
              <a:t>81 mb</a:t>
            </a:r>
            <a:r>
              <a:rPr lang="zh-CN" altLang="en-US" sz="1600" dirty="0">
                <a:solidFill>
                  <a:prstClr val="black"/>
                </a:solidFill>
                <a:latin typeface="微软雅黑" panose="020B0503020204020204" pitchFamily="34" charset="-122"/>
                <a:ea typeface="微软雅黑" panose="020B0503020204020204" pitchFamily="34" charset="-122"/>
              </a:rPr>
              <a:t>）方面具有优势。</a:t>
            </a:r>
          </a:p>
        </p:txBody>
      </p:sp>
      <p:sp>
        <p:nvSpPr>
          <p:cNvPr id="3" name="灯片编号占位符 2">
            <a:extLst>
              <a:ext uri="{FF2B5EF4-FFF2-40B4-BE49-F238E27FC236}">
                <a16:creationId xmlns:a16="http://schemas.microsoft.com/office/drawing/2014/main" id="{5D7BBCB6-C377-4E28-8BF0-A786AFBCA624}"/>
              </a:ext>
            </a:extLst>
          </p:cNvPr>
          <p:cNvSpPr>
            <a:spLocks noGrp="1"/>
          </p:cNvSpPr>
          <p:nvPr>
            <p:ph type="sldNum" sz="quarter" idx="12"/>
          </p:nvPr>
        </p:nvSpPr>
        <p:spPr/>
        <p:txBody>
          <a:bodyPr/>
          <a:lstStyle/>
          <a:p>
            <a:fld id="{AFC0EA47-5C79-47C2-8325-B83899E65CFC}" type="slidenum">
              <a:rPr lang="zh-CN" altLang="en-US" smtClean="0"/>
              <a:t>30</a:t>
            </a:fld>
            <a:endParaRPr lang="zh-CN" altLang="en-US"/>
          </a:p>
        </p:txBody>
      </p:sp>
    </p:spTree>
    <p:extLst>
      <p:ext uri="{BB962C8B-B14F-4D97-AF65-F5344CB8AC3E}">
        <p14:creationId xmlns:p14="http://schemas.microsoft.com/office/powerpoint/2010/main" val="1876170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00942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3" y="821404"/>
            <a:ext cx="10704827"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Saliency unified: A deep architecture for simultaneous eye fixation prediction and salient object segmentation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010917" y="1886503"/>
            <a:ext cx="6853187" cy="369332"/>
          </a:xfrm>
          <a:prstGeom prst="rect">
            <a:avLst/>
          </a:prstGeom>
          <a:noFill/>
        </p:spPr>
        <p:txBody>
          <a:bodyPr wrap="square" rtlCol="0">
            <a:spAutoFit/>
          </a:bodyPr>
          <a:lstStyle/>
          <a:p>
            <a:pPr lvl="0"/>
            <a:r>
              <a:rPr lang="en-US" altLang="zh-CN" dirty="0">
                <a:solidFill>
                  <a:prstClr val="black"/>
                </a:solidFill>
              </a:rPr>
              <a:t>S. S. </a:t>
            </a:r>
            <a:r>
              <a:rPr lang="en-US" altLang="zh-CN" dirty="0" err="1">
                <a:solidFill>
                  <a:prstClr val="black"/>
                </a:solidFill>
              </a:rPr>
              <a:t>Kruthiventi</a:t>
            </a:r>
            <a:r>
              <a:rPr lang="en-US" altLang="zh-CN" dirty="0">
                <a:solidFill>
                  <a:prstClr val="black"/>
                </a:solidFill>
              </a:rPr>
              <a:t>, V. </a:t>
            </a:r>
            <a:r>
              <a:rPr lang="en-US" altLang="zh-CN" dirty="0" err="1">
                <a:solidFill>
                  <a:prstClr val="black"/>
                </a:solidFill>
              </a:rPr>
              <a:t>Gudisa</a:t>
            </a:r>
            <a:r>
              <a:rPr lang="en-US" altLang="zh-CN" dirty="0">
                <a:solidFill>
                  <a:prstClr val="black"/>
                </a:solidFill>
              </a:rPr>
              <a:t>, J. H. </a:t>
            </a:r>
            <a:r>
              <a:rPr lang="en-US" altLang="zh-CN" dirty="0" err="1">
                <a:solidFill>
                  <a:prstClr val="black"/>
                </a:solidFill>
              </a:rPr>
              <a:t>Dholakiya</a:t>
            </a:r>
            <a:r>
              <a:rPr lang="en-US" altLang="zh-CN" dirty="0">
                <a:solidFill>
                  <a:prstClr val="black"/>
                </a:solidFill>
              </a:rPr>
              <a:t>, and R. Venkatesh </a:t>
            </a:r>
            <a:r>
              <a:rPr lang="en-US" altLang="zh-CN" dirty="0" err="1">
                <a:solidFill>
                  <a:prstClr val="black"/>
                </a:solidFill>
              </a:rPr>
              <a:t>Babu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CVPR2016</a:t>
            </a:r>
            <a:endParaRPr lang="en-US" altLang="zh-CN" sz="1600" dirty="0"/>
          </a:p>
        </p:txBody>
      </p:sp>
      <p:sp>
        <p:nvSpPr>
          <p:cNvPr id="8" name="文本框 7">
            <a:extLst>
              <a:ext uri="{FF2B5EF4-FFF2-40B4-BE49-F238E27FC236}">
                <a16:creationId xmlns:a16="http://schemas.microsoft.com/office/drawing/2014/main" id="{0295E7D8-0C10-4725-9AEB-BBEDAC74BA40}"/>
              </a:ext>
            </a:extLst>
          </p:cNvPr>
          <p:cNvSpPr txBox="1"/>
          <p:nvPr/>
        </p:nvSpPr>
        <p:spPr>
          <a:xfrm>
            <a:off x="671082" y="321548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人类的视觉注意力，作为一种直观的先验知识，更加符合人类视觉系统处理视觉信息的生理过程，人眼定位通常与场景中显著对象的位置相关。然而，只有少数方法试图同时解决眼动点检测和物体显著性检测。本文提出了一种深度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），它能够在一个单一的框架中预测眼睛的视觉变化和分割显著的物体。</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31</a:t>
            </a:fld>
            <a:endParaRPr lang="zh-CN" altLang="en-US"/>
          </a:p>
        </p:txBody>
      </p:sp>
    </p:spTree>
    <p:extLst>
      <p:ext uri="{BB962C8B-B14F-4D97-AF65-F5344CB8AC3E}">
        <p14:creationId xmlns:p14="http://schemas.microsoft.com/office/powerpoint/2010/main" val="2028845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00942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文本框 7">
            <a:extLst>
              <a:ext uri="{FF2B5EF4-FFF2-40B4-BE49-F238E27FC236}">
                <a16:creationId xmlns:a16="http://schemas.microsoft.com/office/drawing/2014/main" id="{0295E7D8-0C10-4725-9AEB-BBEDAC74BA40}"/>
              </a:ext>
            </a:extLst>
          </p:cNvPr>
          <p:cNvSpPr txBox="1"/>
          <p:nvPr/>
        </p:nvSpPr>
        <p:spPr>
          <a:xfrm>
            <a:off x="307950" y="3903265"/>
            <a:ext cx="8215265" cy="2951898"/>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提出了一个具有分支结构的全卷积网络，同时用于眼动点预测和显著对象分割。共享网络层由</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个卷积块组成，受</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启发，前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个卷积块采用小卷积核（</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）以减少参数量。前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个卷积块参数由</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进行初始化，在</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网络中，每经过一个卷积块特征图尺寸便减半，由于像素级预测任务最后的预测图的尺寸同样重要，所以在</a:t>
            </a:r>
            <a:r>
              <a:rPr lang="en-US" altLang="zh-CN" dirty="0">
                <a:latin typeface="微软雅黑" panose="020B0503020204020204" pitchFamily="34" charset="-122"/>
                <a:ea typeface="微软雅黑" panose="020B0503020204020204" pitchFamily="34" charset="-122"/>
              </a:rPr>
              <a:t>conv4</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中保持特征图尺寸为原图的</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不变。在原</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中卷积层所处理的特征图为原图的</a:t>
            </a:r>
            <a:r>
              <a:rPr lang="en-US" altLang="zh-CN" dirty="0">
                <a:latin typeface="微软雅黑" panose="020B0503020204020204" pitchFamily="34" charset="-122"/>
                <a:ea typeface="微软雅黑" panose="020B0503020204020204" pitchFamily="34" charset="-122"/>
              </a:rPr>
              <a:t>1/16</a:t>
            </a:r>
            <a:r>
              <a:rPr lang="zh-CN" altLang="en-US" dirty="0">
                <a:latin typeface="微软雅黑" panose="020B0503020204020204" pitchFamily="34" charset="-122"/>
                <a:ea typeface="微软雅黑" panose="020B0503020204020204" pitchFamily="34" charset="-122"/>
              </a:rPr>
              <a:t>，本文通过空洞卷积来处理这种尺寸的不匹配问题，保证每个卷积块的感受域不变。</a:t>
            </a:r>
          </a:p>
        </p:txBody>
      </p:sp>
      <p:sp>
        <p:nvSpPr>
          <p:cNvPr id="10" name="文本框 9">
            <a:extLst>
              <a:ext uri="{FF2B5EF4-FFF2-40B4-BE49-F238E27FC236}">
                <a16:creationId xmlns:a16="http://schemas.microsoft.com/office/drawing/2014/main" id="{65276214-67F5-44D9-B78D-8F75BFA0EEBC}"/>
              </a:ext>
            </a:extLst>
          </p:cNvPr>
          <p:cNvSpPr txBox="1"/>
          <p:nvPr/>
        </p:nvSpPr>
        <p:spPr>
          <a:xfrm>
            <a:off x="307950" y="534828"/>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3" name="图片 12">
            <a:extLst>
              <a:ext uri="{FF2B5EF4-FFF2-40B4-BE49-F238E27FC236}">
                <a16:creationId xmlns:a16="http://schemas.microsoft.com/office/drawing/2014/main" id="{99AE2025-D746-431A-8C3B-2A81FF729894}"/>
              </a:ext>
            </a:extLst>
          </p:cNvPr>
          <p:cNvPicPr>
            <a:picLocks noChangeAspect="1"/>
          </p:cNvPicPr>
          <p:nvPr/>
        </p:nvPicPr>
        <p:blipFill>
          <a:blip r:embed="rId4"/>
          <a:stretch>
            <a:fillRect/>
          </a:stretch>
        </p:blipFill>
        <p:spPr>
          <a:xfrm>
            <a:off x="0" y="881097"/>
            <a:ext cx="9804400" cy="3022168"/>
          </a:xfrm>
          <a:prstGeom prst="rect">
            <a:avLst/>
          </a:prstGeom>
        </p:spPr>
      </p:pic>
      <p:pic>
        <p:nvPicPr>
          <p:cNvPr id="7" name="图片 6">
            <a:extLst>
              <a:ext uri="{FF2B5EF4-FFF2-40B4-BE49-F238E27FC236}">
                <a16:creationId xmlns:a16="http://schemas.microsoft.com/office/drawing/2014/main" id="{61C78B67-C53F-4AFC-8FCB-BFD7C5BECEB4}"/>
              </a:ext>
            </a:extLst>
          </p:cNvPr>
          <p:cNvPicPr>
            <a:picLocks noChangeAspect="1"/>
          </p:cNvPicPr>
          <p:nvPr/>
        </p:nvPicPr>
        <p:blipFill>
          <a:blip r:embed="rId5"/>
          <a:stretch>
            <a:fillRect/>
          </a:stretch>
        </p:blipFill>
        <p:spPr>
          <a:xfrm>
            <a:off x="8701286" y="1761688"/>
            <a:ext cx="3490714" cy="5096312"/>
          </a:xfrm>
          <a:prstGeom prst="rect">
            <a:avLst/>
          </a:prstGeom>
        </p:spPr>
      </p:pic>
      <p:sp>
        <p:nvSpPr>
          <p:cNvPr id="3" name="灯片编号占位符 2">
            <a:extLst>
              <a:ext uri="{FF2B5EF4-FFF2-40B4-BE49-F238E27FC236}">
                <a16:creationId xmlns:a16="http://schemas.microsoft.com/office/drawing/2014/main" id="{A2A70D1A-E3AD-4C1B-83A9-FDE8EDD12BED}"/>
              </a:ext>
            </a:extLst>
          </p:cNvPr>
          <p:cNvSpPr>
            <a:spLocks noGrp="1"/>
          </p:cNvSpPr>
          <p:nvPr>
            <p:ph type="sldNum" sz="quarter" idx="12"/>
          </p:nvPr>
        </p:nvSpPr>
        <p:spPr/>
        <p:txBody>
          <a:bodyPr/>
          <a:lstStyle/>
          <a:p>
            <a:fld id="{AFC0EA47-5C79-47C2-8325-B83899E65CFC}" type="slidenum">
              <a:rPr lang="zh-CN" altLang="en-US" smtClean="0"/>
              <a:t>32</a:t>
            </a:fld>
            <a:endParaRPr lang="zh-CN" altLang="en-US"/>
          </a:p>
        </p:txBody>
      </p:sp>
    </p:spTree>
    <p:extLst>
      <p:ext uri="{BB962C8B-B14F-4D97-AF65-F5344CB8AC3E}">
        <p14:creationId xmlns:p14="http://schemas.microsoft.com/office/powerpoint/2010/main" val="172950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研究内容和拟采用的研究方法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33</a:t>
            </a:fld>
            <a:endParaRPr lang="zh-CN" altLang="en-US"/>
          </a:p>
        </p:txBody>
      </p:sp>
    </p:spTree>
    <p:extLst>
      <p:ext uri="{BB962C8B-B14F-4D97-AF65-F5344CB8AC3E}">
        <p14:creationId xmlns:p14="http://schemas.microsoft.com/office/powerpoint/2010/main" val="3785064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22075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拟采用的研究方法</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34</a:t>
            </a:fld>
            <a:endParaRPr lang="zh-CN" altLang="en-US"/>
          </a:p>
        </p:txBody>
      </p:sp>
      <p:sp>
        <p:nvSpPr>
          <p:cNvPr id="11" name="矩形 10">
            <a:extLst>
              <a:ext uri="{FF2B5EF4-FFF2-40B4-BE49-F238E27FC236}">
                <a16:creationId xmlns:a16="http://schemas.microsoft.com/office/drawing/2014/main" id="{040D5C53-CF4C-4898-A122-3CC93CD99A84}"/>
              </a:ext>
            </a:extLst>
          </p:cNvPr>
          <p:cNvSpPr/>
          <p:nvPr/>
        </p:nvSpPr>
        <p:spPr>
          <a:xfrm>
            <a:off x="239985" y="624040"/>
            <a:ext cx="2759089" cy="499624"/>
          </a:xfrm>
          <a:prstGeom prst="rect">
            <a:avLst/>
          </a:prstGeom>
        </p:spPr>
        <p:txBody>
          <a:bodyPr wrap="none">
            <a:spAutoFit/>
          </a:bodyPr>
          <a:lstStyle/>
          <a:p>
            <a:pPr>
              <a:lnSpc>
                <a:spcPct val="150000"/>
              </a:lnSpc>
            </a:pPr>
            <a:r>
              <a:rPr lang="zh-CN" altLang="en-US" sz="2000" b="1" kern="0" dirty="0">
                <a:solidFill>
                  <a:srgbClr val="071F65"/>
                </a:solidFill>
                <a:latin typeface="微软雅黑" pitchFamily="34" charset="-122"/>
                <a:ea typeface="微软雅黑" pitchFamily="34" charset="-122"/>
                <a:sym typeface="+mn-lt"/>
              </a:rPr>
              <a:t>存在问题与研究思路：</a:t>
            </a:r>
            <a:endParaRPr lang="en-US" altLang="zh-CN" sz="2000" b="1" kern="0" dirty="0">
              <a:solidFill>
                <a:srgbClr val="071F65"/>
              </a:solidFill>
              <a:latin typeface="微软雅黑" pitchFamily="34" charset="-122"/>
              <a:ea typeface="微软雅黑" pitchFamily="34" charset="-122"/>
            </a:endParaRPr>
          </a:p>
        </p:txBody>
      </p:sp>
      <p:pic>
        <p:nvPicPr>
          <p:cNvPr id="12" name="图片 11">
            <a:extLst>
              <a:ext uri="{FF2B5EF4-FFF2-40B4-BE49-F238E27FC236}">
                <a16:creationId xmlns:a16="http://schemas.microsoft.com/office/drawing/2014/main" id="{82119C63-274E-4AD1-9473-CEA6F742F4AE}"/>
              </a:ext>
            </a:extLst>
          </p:cNvPr>
          <p:cNvPicPr>
            <a:picLocks noChangeAspect="1"/>
          </p:cNvPicPr>
          <p:nvPr/>
        </p:nvPicPr>
        <p:blipFill rotWithShape="1">
          <a:blip r:embed="rId4"/>
          <a:srcRect t="-1" r="40078" b="55743"/>
          <a:stretch/>
        </p:blipFill>
        <p:spPr>
          <a:xfrm>
            <a:off x="247141" y="1529454"/>
            <a:ext cx="9058467" cy="2225985"/>
          </a:xfrm>
          <a:prstGeom prst="rect">
            <a:avLst/>
          </a:prstGeom>
        </p:spPr>
      </p:pic>
      <p:sp>
        <p:nvSpPr>
          <p:cNvPr id="13" name="矩形 12">
            <a:extLst>
              <a:ext uri="{FF2B5EF4-FFF2-40B4-BE49-F238E27FC236}">
                <a16:creationId xmlns:a16="http://schemas.microsoft.com/office/drawing/2014/main" id="{1E42E603-9765-4A10-8FEC-07824F6A8780}"/>
              </a:ext>
            </a:extLst>
          </p:cNvPr>
          <p:cNvSpPr/>
          <p:nvPr/>
        </p:nvSpPr>
        <p:spPr>
          <a:xfrm>
            <a:off x="9510758" y="1580558"/>
            <a:ext cx="2434101" cy="1200329"/>
          </a:xfrm>
          <a:prstGeom prst="rect">
            <a:avLst/>
          </a:prstGeom>
          <a:ln w="25400">
            <a:solidFill>
              <a:schemeClr val="tx1"/>
            </a:solidFill>
            <a:prstDash val="sysDot"/>
          </a:ln>
        </p:spPr>
        <p:txBody>
          <a:bodyPr wrap="square">
            <a:spAutoFit/>
          </a:bodyPr>
          <a:lstStyle/>
          <a:p>
            <a:r>
              <a:rPr lang="en-US" altLang="zh-CN" sz="2400" dirty="0"/>
              <a:t>A woman in white is playing tennis on a court</a:t>
            </a:r>
            <a:endParaRPr lang="zh-CN" altLang="en-US" sz="2400" dirty="0"/>
          </a:p>
        </p:txBody>
      </p:sp>
      <p:sp>
        <p:nvSpPr>
          <p:cNvPr id="15" name="矩形 14">
            <a:extLst>
              <a:ext uri="{FF2B5EF4-FFF2-40B4-BE49-F238E27FC236}">
                <a16:creationId xmlns:a16="http://schemas.microsoft.com/office/drawing/2014/main" id="{F6B1AE95-04ED-4B49-9840-ED7D5DF89B61}"/>
              </a:ext>
            </a:extLst>
          </p:cNvPr>
          <p:cNvSpPr/>
          <p:nvPr/>
        </p:nvSpPr>
        <p:spPr>
          <a:xfrm>
            <a:off x="1280504" y="3755220"/>
            <a:ext cx="805029" cy="400110"/>
          </a:xfrm>
          <a:prstGeom prst="rect">
            <a:avLst/>
          </a:prstGeom>
        </p:spPr>
        <p:txBody>
          <a:bodyPr wrap="none">
            <a:spAutoFit/>
          </a:bodyPr>
          <a:lstStyle/>
          <a:p>
            <a:r>
              <a:rPr lang="en-US" altLang="zh-CN" sz="2000" b="1" dirty="0"/>
              <a:t>Input</a:t>
            </a:r>
            <a:endParaRPr lang="zh-CN" altLang="en-US" sz="2000" b="1" dirty="0"/>
          </a:p>
        </p:txBody>
      </p:sp>
      <p:sp>
        <p:nvSpPr>
          <p:cNvPr id="16" name="矩形 15">
            <a:extLst>
              <a:ext uri="{FF2B5EF4-FFF2-40B4-BE49-F238E27FC236}">
                <a16:creationId xmlns:a16="http://schemas.microsoft.com/office/drawing/2014/main" id="{F51283A0-37B2-47F9-A1D0-5D56F41F724E}"/>
              </a:ext>
            </a:extLst>
          </p:cNvPr>
          <p:cNvSpPr/>
          <p:nvPr/>
        </p:nvSpPr>
        <p:spPr>
          <a:xfrm>
            <a:off x="4540205" y="3755220"/>
            <a:ext cx="505267" cy="400110"/>
          </a:xfrm>
          <a:prstGeom prst="rect">
            <a:avLst/>
          </a:prstGeom>
        </p:spPr>
        <p:txBody>
          <a:bodyPr wrap="none">
            <a:spAutoFit/>
          </a:bodyPr>
          <a:lstStyle/>
          <a:p>
            <a:r>
              <a:rPr lang="en-US" altLang="zh-CN" sz="2000" b="1" dirty="0"/>
              <a:t>GT</a:t>
            </a:r>
            <a:endParaRPr lang="zh-CN" altLang="en-US" sz="2000" b="1" dirty="0"/>
          </a:p>
        </p:txBody>
      </p:sp>
      <p:sp>
        <p:nvSpPr>
          <p:cNvPr id="17" name="矩形 16">
            <a:extLst>
              <a:ext uri="{FF2B5EF4-FFF2-40B4-BE49-F238E27FC236}">
                <a16:creationId xmlns:a16="http://schemas.microsoft.com/office/drawing/2014/main" id="{0757A0CC-6C66-4F30-AD43-C7EBC3A82152}"/>
              </a:ext>
            </a:extLst>
          </p:cNvPr>
          <p:cNvSpPr/>
          <p:nvPr/>
        </p:nvSpPr>
        <p:spPr>
          <a:xfrm>
            <a:off x="7362779" y="3786998"/>
            <a:ext cx="647934" cy="400110"/>
          </a:xfrm>
          <a:prstGeom prst="rect">
            <a:avLst/>
          </a:prstGeom>
        </p:spPr>
        <p:txBody>
          <a:bodyPr wrap="none">
            <a:spAutoFit/>
          </a:bodyPr>
          <a:lstStyle/>
          <a:p>
            <a:r>
              <a:rPr lang="en-US" altLang="zh-CN" sz="2000" b="1" dirty="0"/>
              <a:t>DSS</a:t>
            </a:r>
            <a:endParaRPr lang="zh-CN" altLang="en-US" sz="2000" b="1" dirty="0"/>
          </a:p>
        </p:txBody>
      </p:sp>
      <p:sp>
        <p:nvSpPr>
          <p:cNvPr id="14" name="文本框 13">
            <a:extLst>
              <a:ext uri="{FF2B5EF4-FFF2-40B4-BE49-F238E27FC236}">
                <a16:creationId xmlns:a16="http://schemas.microsoft.com/office/drawing/2014/main" id="{71D50BC5-1161-4BD4-9D9C-27B20E107806}"/>
              </a:ext>
            </a:extLst>
          </p:cNvPr>
          <p:cNvSpPr txBox="1"/>
          <p:nvPr/>
        </p:nvSpPr>
        <p:spPr>
          <a:xfrm>
            <a:off x="247141" y="4512938"/>
            <a:ext cx="10585959" cy="2215991"/>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利用图片描述指导显著性检测</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cs typeface="+mn-cs"/>
            </a:endParaRPr>
          </a:p>
          <a:p>
            <a:r>
              <a:rPr lang="zh-CN" altLang="en-US" sz="2000" dirty="0"/>
              <a:t>对比不仅表现在视觉线索的差异上，而且还涉及到高层次的认知和理解为了更好地检测语义显著的对象，高层次的语义特征变得非常重要。</a:t>
            </a:r>
            <a:endParaRPr lang="en-US" altLang="zh-CN" sz="2000" dirty="0"/>
          </a:p>
          <a:p>
            <a:r>
              <a:rPr lang="zh-CN" altLang="en-US" sz="2000" dirty="0"/>
              <a:t>现有的显著物体检测网络仅在像素级注释上进行训练，而没有对更高级别语义信息的监督。</a:t>
            </a:r>
            <a:endParaRPr lang="en-US" altLang="zh-CN" sz="2000" dirty="0"/>
          </a:p>
          <a:p>
            <a:r>
              <a:rPr lang="zh-CN" altLang="en-US" sz="2000" dirty="0"/>
              <a:t>显著目标检测指导图像描述</a:t>
            </a:r>
            <a:endParaRPr lang="en-US" altLang="zh-CN" sz="2000" dirty="0"/>
          </a:p>
          <a:p>
            <a:r>
              <a:rPr lang="zh-CN" altLang="en-US" sz="2000" dirty="0"/>
              <a:t>因此，利用图片描述作为辅助语义任务，以提高复杂场景中的显著目标检测效果。</a:t>
            </a:r>
            <a:endParaRPr lang="en-US" altLang="zh-CN" sz="2000" dirty="0"/>
          </a:p>
          <a:p>
            <a:endPar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4254867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22075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拟采用的研究方法</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35</a:t>
            </a:fld>
            <a:endParaRPr lang="zh-CN" altLang="en-US"/>
          </a:p>
        </p:txBody>
      </p:sp>
      <p:sp>
        <p:nvSpPr>
          <p:cNvPr id="5" name="Rectangle 4">
            <a:extLst>
              <a:ext uri="{FF2B5EF4-FFF2-40B4-BE49-F238E27FC236}">
                <a16:creationId xmlns:a16="http://schemas.microsoft.com/office/drawing/2014/main" id="{ACC49F4B-77D9-4D2D-AF57-9313640C655A}"/>
              </a:ext>
            </a:extLst>
          </p:cNvPr>
          <p:cNvSpPr>
            <a:spLocks noChangeArrowheads="1"/>
          </p:cNvSpPr>
          <p:nvPr/>
        </p:nvSpPr>
        <p:spPr bwMode="auto">
          <a:xfrm>
            <a:off x="529318" y="2336798"/>
            <a:ext cx="135338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7" name="Picture 3">
            <a:extLst>
              <a:ext uri="{FF2B5EF4-FFF2-40B4-BE49-F238E27FC236}">
                <a16:creationId xmlns:a16="http://schemas.microsoft.com/office/drawing/2014/main" id="{5044F9DE-59D6-4CA9-96CE-48F45424C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961" y="1887388"/>
            <a:ext cx="10223987" cy="325990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D0FFD4-7B12-4081-8DE6-0D8C10F8C213}"/>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A73A59CB-9D24-48FB-BC86-D2B5D3AE5DD8}"/>
              </a:ext>
            </a:extLst>
          </p:cNvPr>
          <p:cNvSpPr/>
          <p:nvPr/>
        </p:nvSpPr>
        <p:spPr>
          <a:xfrm>
            <a:off x="5332319" y="1097785"/>
            <a:ext cx="2733714" cy="609117"/>
          </a:xfrm>
          <a:prstGeom prst="roundRect">
            <a:avLst/>
          </a:prstGeom>
          <a:solidFill>
            <a:srgbClr val="6CCEE9"/>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视觉线索的差异</a:t>
            </a:r>
          </a:p>
        </p:txBody>
      </p:sp>
      <p:sp>
        <p:nvSpPr>
          <p:cNvPr id="11" name="矩形: 圆角 10">
            <a:extLst>
              <a:ext uri="{FF2B5EF4-FFF2-40B4-BE49-F238E27FC236}">
                <a16:creationId xmlns:a16="http://schemas.microsoft.com/office/drawing/2014/main" id="{FD1B405D-F9D4-4E09-AEA2-B8FB1C95CB4B}"/>
              </a:ext>
            </a:extLst>
          </p:cNvPr>
          <p:cNvSpPr/>
          <p:nvPr/>
        </p:nvSpPr>
        <p:spPr>
          <a:xfrm>
            <a:off x="5332319" y="5350580"/>
            <a:ext cx="2733714" cy="609117"/>
          </a:xfrm>
          <a:prstGeom prst="roundRect">
            <a:avLst/>
          </a:prstGeom>
          <a:solidFill>
            <a:srgbClr val="6CCEE9"/>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高层次的认知和理解</a:t>
            </a:r>
          </a:p>
        </p:txBody>
      </p:sp>
    </p:spTree>
    <p:extLst>
      <p:ext uri="{BB962C8B-B14F-4D97-AF65-F5344CB8AC3E}">
        <p14:creationId xmlns:p14="http://schemas.microsoft.com/office/powerpoint/2010/main" val="237412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22075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拟采用的研究方法</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36</a:t>
            </a:fld>
            <a:endParaRPr lang="zh-CN" altLang="en-US"/>
          </a:p>
        </p:txBody>
      </p:sp>
      <p:sp>
        <p:nvSpPr>
          <p:cNvPr id="9" name="矩形 8">
            <a:extLst>
              <a:ext uri="{FF2B5EF4-FFF2-40B4-BE49-F238E27FC236}">
                <a16:creationId xmlns:a16="http://schemas.microsoft.com/office/drawing/2014/main" id="{A807C6A5-0517-454C-81C9-07B3FAE23F99}"/>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pic>
        <p:nvPicPr>
          <p:cNvPr id="2048" name="图片 2047">
            <a:extLst>
              <a:ext uri="{FF2B5EF4-FFF2-40B4-BE49-F238E27FC236}">
                <a16:creationId xmlns:a16="http://schemas.microsoft.com/office/drawing/2014/main" id="{E40F836C-02E7-49C5-83AE-DBDEC2BACB63}"/>
              </a:ext>
            </a:extLst>
          </p:cNvPr>
          <p:cNvPicPr>
            <a:picLocks noChangeAspect="1"/>
          </p:cNvPicPr>
          <p:nvPr/>
        </p:nvPicPr>
        <p:blipFill>
          <a:blip r:embed="rId4"/>
          <a:stretch>
            <a:fillRect/>
          </a:stretch>
        </p:blipFill>
        <p:spPr>
          <a:xfrm>
            <a:off x="2404668" y="810601"/>
            <a:ext cx="8025737" cy="5865154"/>
          </a:xfrm>
          <a:prstGeom prst="rect">
            <a:avLst/>
          </a:prstGeom>
        </p:spPr>
      </p:pic>
      <p:sp>
        <p:nvSpPr>
          <p:cNvPr id="2050" name="矩形 2049">
            <a:extLst>
              <a:ext uri="{FF2B5EF4-FFF2-40B4-BE49-F238E27FC236}">
                <a16:creationId xmlns:a16="http://schemas.microsoft.com/office/drawing/2014/main" id="{4F55EF3C-4C22-4051-B7AF-7988CEB646A4}"/>
              </a:ext>
            </a:extLst>
          </p:cNvPr>
          <p:cNvSpPr/>
          <p:nvPr/>
        </p:nvSpPr>
        <p:spPr>
          <a:xfrm>
            <a:off x="292643" y="2132443"/>
            <a:ext cx="2126228" cy="1754326"/>
          </a:xfrm>
          <a:prstGeom prst="rect">
            <a:avLst/>
          </a:prstGeom>
        </p:spPr>
        <p:txBody>
          <a:bodyPr wrap="square">
            <a:spAutoFit/>
          </a:bodyPr>
          <a:lstStyle/>
          <a:p>
            <a:r>
              <a:rPr lang="zh-CN" altLang="en-US" dirty="0"/>
              <a:t>在</a:t>
            </a:r>
            <a:r>
              <a:rPr lang="en-US" altLang="zh-CN" dirty="0"/>
              <a:t>U</a:t>
            </a:r>
            <a:r>
              <a:rPr lang="zh-CN" altLang="en-US" dirty="0"/>
              <a:t>形结构中，高层语义信息被逐步传输到较浅的层，在这个过程中较深层捕获的位置信息被逐渐稀释</a:t>
            </a:r>
          </a:p>
        </p:txBody>
      </p:sp>
      <p:sp>
        <p:nvSpPr>
          <p:cNvPr id="2051" name="矩形 2050">
            <a:extLst>
              <a:ext uri="{FF2B5EF4-FFF2-40B4-BE49-F238E27FC236}">
                <a16:creationId xmlns:a16="http://schemas.microsoft.com/office/drawing/2014/main" id="{0354FA5B-31F5-44B7-863F-C3E5D89EC1EA}"/>
              </a:ext>
            </a:extLst>
          </p:cNvPr>
          <p:cNvSpPr/>
          <p:nvPr/>
        </p:nvSpPr>
        <p:spPr>
          <a:xfrm>
            <a:off x="9881025" y="3743178"/>
            <a:ext cx="1818968" cy="1477328"/>
          </a:xfrm>
          <a:prstGeom prst="rect">
            <a:avLst/>
          </a:prstGeom>
        </p:spPr>
        <p:txBody>
          <a:bodyPr wrap="square">
            <a:spAutoFit/>
          </a:bodyPr>
          <a:lstStyle/>
          <a:p>
            <a:r>
              <a:rPr lang="zh-CN" altLang="en-US" dirty="0"/>
              <a:t>利用图片描述作为辅助语义任务，以提高复杂场景中的显著目标检测效果</a:t>
            </a:r>
          </a:p>
        </p:txBody>
      </p:sp>
      <p:pic>
        <p:nvPicPr>
          <p:cNvPr id="74" name="图片 73">
            <a:extLst>
              <a:ext uri="{FF2B5EF4-FFF2-40B4-BE49-F238E27FC236}">
                <a16:creationId xmlns:a16="http://schemas.microsoft.com/office/drawing/2014/main" id="{D2A35D5E-62C1-43CB-980A-40822DE8CB79}"/>
              </a:ext>
            </a:extLst>
          </p:cNvPr>
          <p:cNvPicPr>
            <a:picLocks noChangeAspect="1"/>
          </p:cNvPicPr>
          <p:nvPr/>
        </p:nvPicPr>
        <p:blipFill rotWithShape="1">
          <a:blip r:embed="rId5"/>
          <a:srcRect b="1781"/>
          <a:stretch/>
        </p:blipFill>
        <p:spPr>
          <a:xfrm>
            <a:off x="41969" y="4046747"/>
            <a:ext cx="2738890" cy="1754327"/>
          </a:xfrm>
          <a:prstGeom prst="rect">
            <a:avLst/>
          </a:prstGeom>
        </p:spPr>
      </p:pic>
    </p:spTree>
    <p:extLst>
      <p:ext uri="{BB962C8B-B14F-4D97-AF65-F5344CB8AC3E}">
        <p14:creationId xmlns:p14="http://schemas.microsoft.com/office/powerpoint/2010/main" val="127040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研究内容和拟采用的研究方法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37</a:t>
            </a:fld>
            <a:endParaRPr lang="zh-CN" altLang="en-US"/>
          </a:p>
        </p:txBody>
      </p:sp>
    </p:spTree>
    <p:extLst>
      <p:ext uri="{BB962C8B-B14F-4D97-AF65-F5344CB8AC3E}">
        <p14:creationId xmlns:p14="http://schemas.microsoft.com/office/powerpoint/2010/main" val="2634587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537872"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现有研究基础</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38</a:t>
            </a:fld>
            <a:endParaRPr lang="zh-CN" altLang="en-US"/>
          </a:p>
        </p:txBody>
      </p:sp>
      <p:pic>
        <p:nvPicPr>
          <p:cNvPr id="11" name="图片 10">
            <a:extLst>
              <a:ext uri="{FF2B5EF4-FFF2-40B4-BE49-F238E27FC236}">
                <a16:creationId xmlns:a16="http://schemas.microsoft.com/office/drawing/2014/main" id="{5B51257E-5C73-4A0A-8FF0-3271B5121D45}"/>
              </a:ext>
            </a:extLst>
          </p:cNvPr>
          <p:cNvPicPr>
            <a:picLocks noChangeAspect="1"/>
          </p:cNvPicPr>
          <p:nvPr/>
        </p:nvPicPr>
        <p:blipFill rotWithShape="1">
          <a:blip r:embed="rId4">
            <a:extLst>
              <a:ext uri="{28A0092B-C50C-407E-A947-70E740481C1C}">
                <a14:useLocalDpi xmlns:a14="http://schemas.microsoft.com/office/drawing/2010/main" val="0"/>
              </a:ext>
            </a:extLst>
          </a:blip>
          <a:srcRect l="25740" t="70484" r="53014" b="6853"/>
          <a:stretch/>
        </p:blipFill>
        <p:spPr>
          <a:xfrm>
            <a:off x="1225898" y="1688123"/>
            <a:ext cx="3888711" cy="2592476"/>
          </a:xfrm>
          <a:prstGeom prst="rect">
            <a:avLst/>
          </a:prstGeom>
        </p:spPr>
      </p:pic>
      <p:pic>
        <p:nvPicPr>
          <p:cNvPr id="12" name="图片 11">
            <a:extLst>
              <a:ext uri="{FF2B5EF4-FFF2-40B4-BE49-F238E27FC236}">
                <a16:creationId xmlns:a16="http://schemas.microsoft.com/office/drawing/2014/main" id="{42E11888-88B6-4258-B4DB-56EE47B28A75}"/>
              </a:ext>
            </a:extLst>
          </p:cNvPr>
          <p:cNvPicPr>
            <a:picLocks noChangeAspect="1"/>
          </p:cNvPicPr>
          <p:nvPr/>
        </p:nvPicPr>
        <p:blipFill rotWithShape="1">
          <a:blip r:embed="rId4">
            <a:extLst>
              <a:ext uri="{28A0092B-C50C-407E-A947-70E740481C1C}">
                <a14:useLocalDpi xmlns:a14="http://schemas.microsoft.com/office/drawing/2010/main" val="0"/>
              </a:ext>
            </a:extLst>
          </a:blip>
          <a:srcRect l="25740" t="35788" r="53014" b="42253"/>
          <a:stretch/>
        </p:blipFill>
        <p:spPr>
          <a:xfrm>
            <a:off x="6379031" y="1768511"/>
            <a:ext cx="3888711" cy="2512088"/>
          </a:xfrm>
          <a:prstGeom prst="rect">
            <a:avLst/>
          </a:prstGeom>
        </p:spPr>
      </p:pic>
      <p:sp>
        <p:nvSpPr>
          <p:cNvPr id="8" name="矩形 7">
            <a:extLst>
              <a:ext uri="{FF2B5EF4-FFF2-40B4-BE49-F238E27FC236}">
                <a16:creationId xmlns:a16="http://schemas.microsoft.com/office/drawing/2014/main" id="{BDFADE13-A18F-4010-8142-DBFC89C10DF5}"/>
              </a:ext>
            </a:extLst>
          </p:cNvPr>
          <p:cNvSpPr/>
          <p:nvPr/>
        </p:nvSpPr>
        <p:spPr>
          <a:xfrm>
            <a:off x="4054291" y="4586710"/>
            <a:ext cx="3877985" cy="369332"/>
          </a:xfrm>
          <a:prstGeom prst="rect">
            <a:avLst/>
          </a:prstGeom>
        </p:spPr>
        <p:txBody>
          <a:bodyPr wrap="none">
            <a:spAutoFit/>
          </a:bodyPr>
          <a:lstStyle/>
          <a:p>
            <a:r>
              <a:rPr lang="zh-CN" altLang="en-US" dirty="0">
                <a:solidFill>
                  <a:srgbClr val="000000"/>
                </a:solidFill>
                <a:ea typeface="微软雅黑"/>
                <a:cs typeface="+mn-ea"/>
                <a:sym typeface="+mn-lt"/>
              </a:rPr>
              <a:t>单显著性检测网络部分训练损失变化</a:t>
            </a:r>
            <a:endParaRPr lang="zh-CN" altLang="en-US" dirty="0">
              <a:solidFill>
                <a:srgbClr val="000000"/>
              </a:solidFill>
              <a:ea typeface="微软雅黑"/>
            </a:endParaRPr>
          </a:p>
        </p:txBody>
      </p:sp>
    </p:spTree>
    <p:extLst>
      <p:ext uri="{BB962C8B-B14F-4D97-AF65-F5344CB8AC3E}">
        <p14:creationId xmlns:p14="http://schemas.microsoft.com/office/powerpoint/2010/main" val="596047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537872"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现有研究基础</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39</a:t>
            </a:fld>
            <a:endParaRPr lang="zh-CN" altLang="en-US"/>
          </a:p>
        </p:txBody>
      </p:sp>
      <p:graphicFrame>
        <p:nvGraphicFramePr>
          <p:cNvPr id="3" name="表格 2">
            <a:extLst>
              <a:ext uri="{FF2B5EF4-FFF2-40B4-BE49-F238E27FC236}">
                <a16:creationId xmlns:a16="http://schemas.microsoft.com/office/drawing/2014/main" id="{ACADE80F-05D1-4618-9A7F-909AD7A778A2}"/>
              </a:ext>
            </a:extLst>
          </p:cNvPr>
          <p:cNvGraphicFramePr>
            <a:graphicFrameLocks noGrp="1"/>
          </p:cNvGraphicFramePr>
          <p:nvPr>
            <p:extLst>
              <p:ext uri="{D42A27DB-BD31-4B8C-83A1-F6EECF244321}">
                <p14:modId xmlns:p14="http://schemas.microsoft.com/office/powerpoint/2010/main" val="3309028694"/>
              </p:ext>
            </p:extLst>
          </p:nvPr>
        </p:nvGraphicFramePr>
        <p:xfrm>
          <a:off x="1222370" y="1600465"/>
          <a:ext cx="9747260" cy="3657070"/>
        </p:xfrm>
        <a:graphic>
          <a:graphicData uri="http://schemas.openxmlformats.org/drawingml/2006/table">
            <a:tbl>
              <a:tblPr/>
              <a:tblGrid>
                <a:gridCol w="1948624">
                  <a:extLst>
                    <a:ext uri="{9D8B030D-6E8A-4147-A177-3AD203B41FA5}">
                      <a16:colId xmlns:a16="http://schemas.microsoft.com/office/drawing/2014/main" val="30037360"/>
                    </a:ext>
                  </a:extLst>
                </a:gridCol>
                <a:gridCol w="1788820">
                  <a:extLst>
                    <a:ext uri="{9D8B030D-6E8A-4147-A177-3AD203B41FA5}">
                      <a16:colId xmlns:a16="http://schemas.microsoft.com/office/drawing/2014/main" val="2028192684"/>
                    </a:ext>
                  </a:extLst>
                </a:gridCol>
                <a:gridCol w="2067541">
                  <a:extLst>
                    <a:ext uri="{9D8B030D-6E8A-4147-A177-3AD203B41FA5}">
                      <a16:colId xmlns:a16="http://schemas.microsoft.com/office/drawing/2014/main" val="2907248983"/>
                    </a:ext>
                  </a:extLst>
                </a:gridCol>
                <a:gridCol w="2221645">
                  <a:extLst>
                    <a:ext uri="{9D8B030D-6E8A-4147-A177-3AD203B41FA5}">
                      <a16:colId xmlns:a16="http://schemas.microsoft.com/office/drawing/2014/main" val="3117290165"/>
                    </a:ext>
                  </a:extLst>
                </a:gridCol>
                <a:gridCol w="1720630">
                  <a:extLst>
                    <a:ext uri="{9D8B030D-6E8A-4147-A177-3AD203B41FA5}">
                      <a16:colId xmlns:a16="http://schemas.microsoft.com/office/drawing/2014/main" val="2672078511"/>
                    </a:ext>
                  </a:extLst>
                </a:gridCol>
              </a:tblGrid>
              <a:tr h="1170154">
                <a:tc>
                  <a:txBody>
                    <a:bodyPr/>
                    <a:lstStyle/>
                    <a:p>
                      <a:pPr marL="133350" indent="-133350" algn="ctr">
                        <a:spcAft>
                          <a:spcPts val="0"/>
                        </a:spcAft>
                      </a:pPr>
                      <a:r>
                        <a:rPr lang="zh-CN" altLang="en-US" sz="1050" kern="100" dirty="0">
                          <a:effectLst/>
                          <a:latin typeface="Times New Roman" panose="02020603050405020304" pitchFamily="18" charset="0"/>
                          <a:ea typeface="宋体" panose="02010600030101010101" pitchFamily="2" charset="-122"/>
                        </a:rPr>
                        <a:t>数据集</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kern="100" dirty="0">
                          <a:effectLst/>
                          <a:latin typeface="Times New Roman" panose="02020603050405020304" pitchFamily="18" charset="0"/>
                          <a:ea typeface="宋体" panose="02010600030101010101" pitchFamily="2" charset="-122"/>
                        </a:rPr>
                        <a:t>MAE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Max-</a:t>
                      </a:r>
                      <a:r>
                        <a:rPr lang="en-US" altLang="zh-CN" sz="1050" dirty="0" err="1"/>
                        <a:t>Fmeasure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Max-</a:t>
                      </a:r>
                      <a:r>
                        <a:rPr lang="en-US" altLang="zh-CN" sz="1050" dirty="0" err="1"/>
                        <a:t>Emeasure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S-Measure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425114"/>
                  </a:ext>
                </a:extLst>
              </a:tr>
              <a:tr h="482491">
                <a:tc>
                  <a:txBody>
                    <a:bodyPr/>
                    <a:lstStyle/>
                    <a:p>
                      <a:pPr marL="133350" indent="-133350" algn="ctr">
                        <a:spcAft>
                          <a:spcPts val="0"/>
                        </a:spcAft>
                      </a:pPr>
                      <a:r>
                        <a:rPr lang="en-US" altLang="zh-CN" sz="1050" dirty="0"/>
                        <a:t>DUTS-TEST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0.0396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0.8678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0.9039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0.8792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93425756"/>
                  </a:ext>
                </a:extLst>
              </a:tr>
              <a:tr h="400885">
                <a:tc>
                  <a:txBody>
                    <a:bodyPr/>
                    <a:lstStyle/>
                    <a:p>
                      <a:pPr marL="133350" indent="-133350" algn="ctr">
                        <a:spcAft>
                          <a:spcPts val="0"/>
                        </a:spcAft>
                      </a:pPr>
                      <a:r>
                        <a:rPr lang="en-US" altLang="zh-CN" sz="1050" dirty="0"/>
                        <a:t>ECSSD</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0.0399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0.9379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0.9396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0.9174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791694263"/>
                  </a:ext>
                </a:extLst>
              </a:tr>
              <a:tr h="400885">
                <a:tc>
                  <a:txBody>
                    <a:bodyPr/>
                    <a:lstStyle/>
                    <a:p>
                      <a:pPr marL="133350" indent="-133350" algn="ctr">
                        <a:spcAft>
                          <a:spcPts val="0"/>
                        </a:spcAft>
                      </a:pPr>
                      <a:r>
                        <a:rPr lang="en-US" altLang="zh-CN" sz="1050" dirty="0"/>
                        <a:t>PASCAL</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0.0762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0.8628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0.8731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0.8448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102170807"/>
                  </a:ext>
                </a:extLst>
              </a:tr>
              <a:tr h="400885">
                <a:tc>
                  <a:txBody>
                    <a:bodyPr/>
                    <a:lstStyle/>
                    <a:p>
                      <a:pPr marL="133350" indent="-133350" algn="ctr">
                        <a:spcAft>
                          <a:spcPts val="0"/>
                        </a:spcAft>
                      </a:pPr>
                      <a:r>
                        <a:rPr lang="en-US" altLang="zh-CN" sz="1050" dirty="0"/>
                        <a:t>HKUIS</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kern="1200" dirty="0">
                          <a:solidFill>
                            <a:schemeClr val="tx1"/>
                          </a:solidFill>
                          <a:latin typeface="+mn-lt"/>
                          <a:ea typeface="+mn-ea"/>
                          <a:cs typeface="+mn-cs"/>
                        </a:rPr>
                        <a:t>0.0333</a:t>
                      </a:r>
                      <a:endParaRPr lang="zh-CN" altLang="en-US" sz="1050" kern="1200" dirty="0">
                        <a:solidFill>
                          <a:schemeClr val="tx1"/>
                        </a:solidFill>
                        <a:latin typeface="+mn-lt"/>
                        <a:ea typeface="+mn-ea"/>
                        <a:cs typeface="+mn-cs"/>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0.9272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0.9412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0.9117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475571164"/>
                  </a:ext>
                </a:extLst>
              </a:tr>
              <a:tr h="400885">
                <a:tc>
                  <a:txBody>
                    <a:bodyPr/>
                    <a:lstStyle/>
                    <a:p>
                      <a:pPr marL="133350" indent="-133350" algn="ctr">
                        <a:spcAft>
                          <a:spcPts val="0"/>
                        </a:spcAft>
                      </a:pPr>
                      <a:r>
                        <a:rPr lang="en-US" altLang="zh-CN" sz="1050" dirty="0"/>
                        <a:t>SED1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0.0538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0.9229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0.9122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0.8928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281244229"/>
                  </a:ext>
                </a:extLst>
              </a:tr>
              <a:tr h="400885">
                <a:tc>
                  <a:txBody>
                    <a:bodyPr/>
                    <a:lstStyle/>
                    <a:p>
                      <a:pPr marL="133350" indent="-133350" algn="ctr">
                        <a:spcAft>
                          <a:spcPts val="0"/>
                        </a:spcAft>
                      </a:pPr>
                      <a:r>
                        <a:rPr lang="en-US" altLang="zh-CN" sz="1050" dirty="0"/>
                        <a:t>SED2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0.0927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50" dirty="0"/>
                        <a:t>0.7993</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50" dirty="0"/>
                        <a:t>0.8054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0.7901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965914"/>
                  </a:ext>
                </a:extLst>
              </a:tr>
            </a:tbl>
          </a:graphicData>
        </a:graphic>
      </p:graphicFrame>
      <p:sp>
        <p:nvSpPr>
          <p:cNvPr id="8" name="矩形 7">
            <a:extLst>
              <a:ext uri="{FF2B5EF4-FFF2-40B4-BE49-F238E27FC236}">
                <a16:creationId xmlns:a16="http://schemas.microsoft.com/office/drawing/2014/main" id="{BF917085-52AA-4569-8575-561F8E891B9A}"/>
              </a:ext>
            </a:extLst>
          </p:cNvPr>
          <p:cNvSpPr/>
          <p:nvPr/>
        </p:nvSpPr>
        <p:spPr>
          <a:xfrm>
            <a:off x="4041591" y="5437610"/>
            <a:ext cx="4108817" cy="369332"/>
          </a:xfrm>
          <a:prstGeom prst="rect">
            <a:avLst/>
          </a:prstGeom>
        </p:spPr>
        <p:txBody>
          <a:bodyPr wrap="none">
            <a:spAutoFit/>
          </a:bodyPr>
          <a:lstStyle/>
          <a:p>
            <a:r>
              <a:rPr lang="zh-CN" altLang="en-US" dirty="0">
                <a:solidFill>
                  <a:srgbClr val="000000"/>
                </a:solidFill>
                <a:ea typeface="微软雅黑"/>
                <a:cs typeface="+mn-ea"/>
                <a:sym typeface="+mn-lt"/>
              </a:rPr>
              <a:t>单显著性检测网络部分数据集评价指标</a:t>
            </a:r>
            <a:endParaRPr lang="zh-CN" altLang="en-US" dirty="0">
              <a:solidFill>
                <a:srgbClr val="000000"/>
              </a:solidFill>
              <a:ea typeface="微软雅黑"/>
            </a:endParaRPr>
          </a:p>
        </p:txBody>
      </p:sp>
    </p:spTree>
    <p:extLst>
      <p:ext uri="{BB962C8B-B14F-4D97-AF65-F5344CB8AC3E}">
        <p14:creationId xmlns:p14="http://schemas.microsoft.com/office/powerpoint/2010/main" val="140195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5" name="文本框 4">
            <a:extLst>
              <a:ext uri="{FF2B5EF4-FFF2-40B4-BE49-F238E27FC236}">
                <a16:creationId xmlns:a16="http://schemas.microsoft.com/office/drawing/2014/main" id="{F15A0255-E127-4C14-A7B0-15D5C9BC1CC2}"/>
              </a:ext>
            </a:extLst>
          </p:cNvPr>
          <p:cNvSpPr txBox="1"/>
          <p:nvPr/>
        </p:nvSpPr>
        <p:spPr>
          <a:xfrm>
            <a:off x="622540" y="848412"/>
            <a:ext cx="6307649" cy="400110"/>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人眼关注点检测</a:t>
            </a:r>
            <a:r>
              <a:rPr lang="en-US" altLang="zh-CN" sz="2000" b="1" kern="0" dirty="0">
                <a:solidFill>
                  <a:srgbClr val="071F65"/>
                </a:solidFill>
                <a:latin typeface="微软雅黑" pitchFamily="34" charset="-122"/>
                <a:ea typeface="微软雅黑" pitchFamily="34" charset="-122"/>
              </a:rPr>
              <a:t> vs</a:t>
            </a:r>
            <a:r>
              <a:rPr lang="zh-CN" altLang="en-US" sz="2000" b="1" kern="0" dirty="0">
                <a:solidFill>
                  <a:srgbClr val="071F65"/>
                </a:solidFill>
                <a:latin typeface="微软雅黑" pitchFamily="34" charset="-122"/>
                <a:ea typeface="微软雅黑" pitchFamily="34" charset="-122"/>
              </a:rPr>
              <a:t> 显著性物体检测</a:t>
            </a:r>
            <a:endParaRPr lang="en-US" altLang="zh-CN" sz="2000" b="1" kern="0" dirty="0">
              <a:solidFill>
                <a:srgbClr val="071F65"/>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B1ED2DED-51A6-4F05-BAF7-3B8EF3E09F56}"/>
              </a:ext>
            </a:extLst>
          </p:cNvPr>
          <p:cNvSpPr/>
          <p:nvPr/>
        </p:nvSpPr>
        <p:spPr>
          <a:xfrm>
            <a:off x="820937" y="1563392"/>
            <a:ext cx="1800493"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人眼关注点检测</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C94A20E8-BDAD-447B-8966-38B8A9A4F537}"/>
              </a:ext>
            </a:extLst>
          </p:cNvPr>
          <p:cNvSpPr/>
          <p:nvPr/>
        </p:nvSpPr>
        <p:spPr>
          <a:xfrm>
            <a:off x="4117251" y="1563392"/>
            <a:ext cx="1800493"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显著性物体检测</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4C73C06-2694-4B5D-B71A-3B7579BCB55E}"/>
              </a:ext>
            </a:extLst>
          </p:cNvPr>
          <p:cNvCxnSpPr>
            <a:cxnSpLocks/>
          </p:cNvCxnSpPr>
          <p:nvPr/>
        </p:nvCxnSpPr>
        <p:spPr>
          <a:xfrm>
            <a:off x="1722514"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9593E82-6DCA-4A19-A42A-95005C9D173B}"/>
              </a:ext>
            </a:extLst>
          </p:cNvPr>
          <p:cNvCxnSpPr>
            <a:cxnSpLocks/>
          </p:cNvCxnSpPr>
          <p:nvPr/>
        </p:nvCxnSpPr>
        <p:spPr>
          <a:xfrm>
            <a:off x="5017498"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BFEBD67-9AE7-4DC6-A753-675E189575CF}"/>
              </a:ext>
            </a:extLst>
          </p:cNvPr>
          <p:cNvSpPr txBox="1"/>
          <p:nvPr/>
        </p:nvSpPr>
        <p:spPr>
          <a:xfrm>
            <a:off x="487503" y="2459331"/>
            <a:ext cx="2329314" cy="382400"/>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Where 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look</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A1C5A64-C53F-43CB-A8B8-3DDCC0C43AFC}"/>
              </a:ext>
            </a:extLst>
          </p:cNvPr>
          <p:cNvSpPr txBox="1"/>
          <p:nvPr/>
        </p:nvSpPr>
        <p:spPr>
          <a:xfrm>
            <a:off x="3562440" y="2472399"/>
            <a:ext cx="2910117" cy="369332"/>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Which object stands out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4DC6A491-58AD-4682-8CDD-34D4B8FF1A43}"/>
              </a:ext>
            </a:extLst>
          </p:cNvPr>
          <p:cNvCxnSpPr>
            <a:cxnSpLocks/>
          </p:cNvCxnSpPr>
          <p:nvPr/>
        </p:nvCxnSpPr>
        <p:spPr>
          <a:xfrm>
            <a:off x="1721184"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D7BDD23-FD08-4B9F-8660-C277C357DAC0}"/>
              </a:ext>
            </a:extLst>
          </p:cNvPr>
          <p:cNvCxnSpPr>
            <a:cxnSpLocks/>
          </p:cNvCxnSpPr>
          <p:nvPr/>
        </p:nvCxnSpPr>
        <p:spPr>
          <a:xfrm>
            <a:off x="5017499"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C34FA0-F759-4FBE-ABEF-952403D0F5AC}"/>
              </a:ext>
            </a:extLst>
          </p:cNvPr>
          <p:cNvSpPr txBox="1"/>
          <p:nvPr/>
        </p:nvSpPr>
        <p:spPr>
          <a:xfrm>
            <a:off x="335784" y="3312467"/>
            <a:ext cx="2988500"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预测人在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3-5s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内自由视角看自然场景关注的点</a:t>
            </a:r>
          </a:p>
        </p:txBody>
      </p:sp>
      <p:sp>
        <p:nvSpPr>
          <p:cNvPr id="19" name="文本框 18">
            <a:extLst>
              <a:ext uri="{FF2B5EF4-FFF2-40B4-BE49-F238E27FC236}">
                <a16:creationId xmlns:a16="http://schemas.microsoft.com/office/drawing/2014/main" id="{92A93317-981F-4DF2-85E1-37B19E67756E}"/>
              </a:ext>
            </a:extLst>
          </p:cNvPr>
          <p:cNvSpPr txBox="1"/>
          <p:nvPr/>
        </p:nvSpPr>
        <p:spPr>
          <a:xfrm>
            <a:off x="3852840" y="3462327"/>
            <a:ext cx="2329314"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分割出显著性物体</a:t>
            </a:r>
          </a:p>
        </p:txBody>
      </p:sp>
      <p:cxnSp>
        <p:nvCxnSpPr>
          <p:cNvPr id="20" name="直接箭头连接符 19">
            <a:extLst>
              <a:ext uri="{FF2B5EF4-FFF2-40B4-BE49-F238E27FC236}">
                <a16:creationId xmlns:a16="http://schemas.microsoft.com/office/drawing/2014/main" id="{AD01960A-5767-4B9B-A5E4-EDC2F5198C4D}"/>
              </a:ext>
            </a:extLst>
          </p:cNvPr>
          <p:cNvCxnSpPr>
            <a:cxnSpLocks/>
          </p:cNvCxnSpPr>
          <p:nvPr/>
        </p:nvCxnSpPr>
        <p:spPr>
          <a:xfrm>
            <a:off x="1721184"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A08319C-9D75-4618-A01B-0E68CB3AC5E4}"/>
              </a:ext>
            </a:extLst>
          </p:cNvPr>
          <p:cNvCxnSpPr>
            <a:cxnSpLocks/>
          </p:cNvCxnSpPr>
          <p:nvPr/>
        </p:nvCxnSpPr>
        <p:spPr>
          <a:xfrm>
            <a:off x="5017499"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C6CF82-1853-40B1-A1B1-BC01E53CEF41}"/>
              </a:ext>
            </a:extLst>
          </p:cNvPr>
          <p:cNvSpPr txBox="1"/>
          <p:nvPr/>
        </p:nvSpPr>
        <p:spPr>
          <a:xfrm>
            <a:off x="335784" y="4512439"/>
            <a:ext cx="2988500"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高亮观察者关注的点，不是整个区域</a:t>
            </a:r>
          </a:p>
        </p:txBody>
      </p:sp>
      <p:sp>
        <p:nvSpPr>
          <p:cNvPr id="23" name="文本框 22">
            <a:extLst>
              <a:ext uri="{FF2B5EF4-FFF2-40B4-BE49-F238E27FC236}">
                <a16:creationId xmlns:a16="http://schemas.microsoft.com/office/drawing/2014/main" id="{ACBD5B80-E457-42BA-ACCA-3A7DD290A35E}"/>
              </a:ext>
            </a:extLst>
          </p:cNvPr>
          <p:cNvSpPr txBox="1"/>
          <p:nvPr/>
        </p:nvSpPr>
        <p:spPr>
          <a:xfrm>
            <a:off x="3562440" y="4512438"/>
            <a:ext cx="3070728"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精细地分割出整个物体区域，像素级任务</a:t>
            </a:r>
          </a:p>
        </p:txBody>
      </p:sp>
      <p:sp>
        <p:nvSpPr>
          <p:cNvPr id="25" name="左大括号 24">
            <a:extLst>
              <a:ext uri="{FF2B5EF4-FFF2-40B4-BE49-F238E27FC236}">
                <a16:creationId xmlns:a16="http://schemas.microsoft.com/office/drawing/2014/main" id="{DADB15EC-F1C5-400C-B67F-8B9C410C1B5F}"/>
              </a:ext>
            </a:extLst>
          </p:cNvPr>
          <p:cNvSpPr/>
          <p:nvPr/>
        </p:nvSpPr>
        <p:spPr>
          <a:xfrm rot="5400000">
            <a:off x="4908166" y="4678615"/>
            <a:ext cx="218661" cy="135172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A54F2546-704F-4F2D-BD41-CB397AF2B4FB}"/>
              </a:ext>
            </a:extLst>
          </p:cNvPr>
          <p:cNvSpPr txBox="1"/>
          <p:nvPr/>
        </p:nvSpPr>
        <p:spPr>
          <a:xfrm>
            <a:off x="3523339" y="5561270"/>
            <a:ext cx="1494157"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二值分割</a:t>
            </a:r>
          </a:p>
        </p:txBody>
      </p:sp>
      <p:sp>
        <p:nvSpPr>
          <p:cNvPr id="27" name="文本框 26">
            <a:extLst>
              <a:ext uri="{FF2B5EF4-FFF2-40B4-BE49-F238E27FC236}">
                <a16:creationId xmlns:a16="http://schemas.microsoft.com/office/drawing/2014/main" id="{E70ECEC4-7F08-4925-BA61-230FBA483E91}"/>
              </a:ext>
            </a:extLst>
          </p:cNvPr>
          <p:cNvSpPr txBox="1"/>
          <p:nvPr/>
        </p:nvSpPr>
        <p:spPr>
          <a:xfrm>
            <a:off x="5017496" y="5550325"/>
            <a:ext cx="1494157"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实例分割</a:t>
            </a:r>
          </a:p>
        </p:txBody>
      </p:sp>
      <p:sp>
        <p:nvSpPr>
          <p:cNvPr id="24" name="文本框 23">
            <a:extLst>
              <a:ext uri="{FF2B5EF4-FFF2-40B4-BE49-F238E27FC236}">
                <a16:creationId xmlns:a16="http://schemas.microsoft.com/office/drawing/2014/main" id="{940677C5-AD4E-4A0D-892A-CE45564444B8}"/>
              </a:ext>
            </a:extLst>
          </p:cNvPr>
          <p:cNvSpPr txBox="1"/>
          <p:nvPr/>
        </p:nvSpPr>
        <p:spPr>
          <a:xfrm>
            <a:off x="6943765" y="4375279"/>
            <a:ext cx="894054" cy="369332"/>
          </a:xfrm>
          <a:prstGeom prst="rect">
            <a:avLst/>
          </a:prstGeom>
          <a:noFill/>
        </p:spPr>
        <p:txBody>
          <a:bodyPr wrap="square" rtlCol="0">
            <a:spAutoFit/>
          </a:bodyPr>
          <a:lstStyle/>
          <a:p>
            <a:r>
              <a:rPr lang="en-US" altLang="zh-CN" dirty="0"/>
              <a:t>image</a:t>
            </a:r>
            <a:endParaRPr lang="zh-CN" altLang="en-US" dirty="0"/>
          </a:p>
        </p:txBody>
      </p:sp>
      <p:sp>
        <p:nvSpPr>
          <p:cNvPr id="28" name="文本框 27">
            <a:extLst>
              <a:ext uri="{FF2B5EF4-FFF2-40B4-BE49-F238E27FC236}">
                <a16:creationId xmlns:a16="http://schemas.microsoft.com/office/drawing/2014/main" id="{2906EFCC-D793-4B48-8331-7DBA9FBD5D38}"/>
              </a:ext>
            </a:extLst>
          </p:cNvPr>
          <p:cNvSpPr txBox="1"/>
          <p:nvPr/>
        </p:nvSpPr>
        <p:spPr>
          <a:xfrm>
            <a:off x="8335088" y="4375279"/>
            <a:ext cx="1711549" cy="646331"/>
          </a:xfrm>
          <a:prstGeom prst="rect">
            <a:avLst/>
          </a:prstGeom>
          <a:noFill/>
        </p:spPr>
        <p:txBody>
          <a:bodyPr wrap="square" rtlCol="0">
            <a:spAutoFit/>
          </a:bodyPr>
          <a:lstStyle/>
          <a:p>
            <a:pPr algn="ctr"/>
            <a:r>
              <a:rPr lang="en-US" altLang="zh-CN" dirty="0"/>
              <a:t>saliency object</a:t>
            </a:r>
          </a:p>
          <a:p>
            <a:pPr algn="ctr"/>
            <a:r>
              <a:rPr lang="en-US" altLang="zh-CN" dirty="0"/>
              <a:t>detection</a:t>
            </a:r>
            <a:endParaRPr lang="zh-CN" altLang="en-US" dirty="0"/>
          </a:p>
        </p:txBody>
      </p:sp>
      <p:pic>
        <p:nvPicPr>
          <p:cNvPr id="29" name="图片 28">
            <a:extLst>
              <a:ext uri="{FF2B5EF4-FFF2-40B4-BE49-F238E27FC236}">
                <a16:creationId xmlns:a16="http://schemas.microsoft.com/office/drawing/2014/main" id="{81D7413F-8C11-41E6-8E87-A11ACAB3AB7A}"/>
              </a:ext>
            </a:extLst>
          </p:cNvPr>
          <p:cNvPicPr>
            <a:picLocks noChangeAspect="1"/>
          </p:cNvPicPr>
          <p:nvPr/>
        </p:nvPicPr>
        <p:blipFill>
          <a:blip r:embed="rId4"/>
          <a:stretch>
            <a:fillRect/>
          </a:stretch>
        </p:blipFill>
        <p:spPr>
          <a:xfrm>
            <a:off x="6567608" y="1767485"/>
            <a:ext cx="5280884" cy="2601421"/>
          </a:xfrm>
          <a:prstGeom prst="rect">
            <a:avLst/>
          </a:prstGeom>
        </p:spPr>
      </p:pic>
      <p:sp>
        <p:nvSpPr>
          <p:cNvPr id="30" name="文本框 29">
            <a:extLst>
              <a:ext uri="{FF2B5EF4-FFF2-40B4-BE49-F238E27FC236}">
                <a16:creationId xmlns:a16="http://schemas.microsoft.com/office/drawing/2014/main" id="{16D88DF6-5775-4CDA-AB0C-DC54EAB40034}"/>
              </a:ext>
            </a:extLst>
          </p:cNvPr>
          <p:cNvSpPr txBox="1"/>
          <p:nvPr/>
        </p:nvSpPr>
        <p:spPr>
          <a:xfrm>
            <a:off x="9994821" y="4375278"/>
            <a:ext cx="1994927" cy="382400"/>
          </a:xfrm>
          <a:prstGeom prst="rect">
            <a:avLst/>
          </a:prstGeom>
          <a:noFill/>
        </p:spPr>
        <p:txBody>
          <a:bodyPr wrap="square" rtlCol="0">
            <a:spAutoFit/>
          </a:bodyPr>
          <a:lstStyle/>
          <a:p>
            <a:r>
              <a:rPr lang="en-US" altLang="zh-CN" dirty="0"/>
              <a:t>fixation prediction</a:t>
            </a:r>
            <a:endParaRPr lang="zh-CN" altLang="en-US" dirty="0"/>
          </a:p>
        </p:txBody>
      </p:sp>
      <p:sp>
        <p:nvSpPr>
          <p:cNvPr id="31" name="矩形 30">
            <a:extLst>
              <a:ext uri="{FF2B5EF4-FFF2-40B4-BE49-F238E27FC236}">
                <a16:creationId xmlns:a16="http://schemas.microsoft.com/office/drawing/2014/main" id="{5486D4DB-C85D-4DD5-88F0-2BFE40827D4C}"/>
              </a:ext>
            </a:extLst>
          </p:cNvPr>
          <p:cNvSpPr/>
          <p:nvPr/>
        </p:nvSpPr>
        <p:spPr>
          <a:xfrm>
            <a:off x="3562440" y="5515691"/>
            <a:ext cx="1456661" cy="4385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 name="灯片编号占位符 2">
            <a:extLst>
              <a:ext uri="{FF2B5EF4-FFF2-40B4-BE49-F238E27FC236}">
                <a16:creationId xmlns:a16="http://schemas.microsoft.com/office/drawing/2014/main" id="{B0A0AE91-207E-43D4-91E4-2CF9A92DF5CC}"/>
              </a:ext>
            </a:extLst>
          </p:cNvPr>
          <p:cNvSpPr>
            <a:spLocks noGrp="1"/>
          </p:cNvSpPr>
          <p:nvPr>
            <p:ph type="sldNum" sz="quarter" idx="12"/>
          </p:nvPr>
        </p:nvSpPr>
        <p:spPr/>
        <p:txBody>
          <a:bodyPr/>
          <a:lstStyle/>
          <a:p>
            <a:fld id="{AFC0EA47-5C79-47C2-8325-B83899E65CFC}" type="slidenum">
              <a:rPr lang="zh-CN" altLang="en-US" smtClean="0"/>
              <a:t>4</a:t>
            </a:fld>
            <a:endParaRPr lang="zh-CN" altLang="en-US"/>
          </a:p>
        </p:txBody>
      </p:sp>
    </p:spTree>
    <p:extLst>
      <p:ext uri="{BB962C8B-B14F-4D97-AF65-F5344CB8AC3E}">
        <p14:creationId xmlns:p14="http://schemas.microsoft.com/office/powerpoint/2010/main" val="3729327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537872" cy="502764"/>
          </a:xfrm>
          <a:prstGeom prst="rect">
            <a:avLst/>
          </a:prstGeom>
          <a:noFill/>
        </p:spPr>
        <p:txBody>
          <a:bodyPr wrap="squar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现有研究基础</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a:xfrm>
            <a:off x="8610600" y="6356350"/>
            <a:ext cx="2743200" cy="365125"/>
          </a:xfrm>
        </p:spPr>
        <p:txBody>
          <a:bodyPr/>
          <a:lstStyle/>
          <a:p>
            <a:fld id="{AFC0EA47-5C79-47C2-8325-B83899E65CFC}" type="slidenum">
              <a:rPr lang="zh-CN" altLang="en-US" smtClean="0"/>
              <a:t>40</a:t>
            </a:fld>
            <a:endParaRPr lang="zh-CN" altLang="en-US"/>
          </a:p>
        </p:txBody>
      </p:sp>
      <p:pic>
        <p:nvPicPr>
          <p:cNvPr id="5" name="图片 4">
            <a:extLst>
              <a:ext uri="{FF2B5EF4-FFF2-40B4-BE49-F238E27FC236}">
                <a16:creationId xmlns:a16="http://schemas.microsoft.com/office/drawing/2014/main" id="{232FB93A-7618-4014-A090-224DD5EF1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022" y="1241604"/>
            <a:ext cx="1057537" cy="1196165"/>
          </a:xfrm>
          <a:prstGeom prst="rect">
            <a:avLst/>
          </a:prstGeom>
        </p:spPr>
      </p:pic>
      <p:pic>
        <p:nvPicPr>
          <p:cNvPr id="19" name="图片 18">
            <a:extLst>
              <a:ext uri="{FF2B5EF4-FFF2-40B4-BE49-F238E27FC236}">
                <a16:creationId xmlns:a16="http://schemas.microsoft.com/office/drawing/2014/main" id="{01762C36-6B69-4A43-9381-32BB10637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989" y="1241604"/>
            <a:ext cx="1191510" cy="1231640"/>
          </a:xfrm>
          <a:prstGeom prst="rect">
            <a:avLst/>
          </a:prstGeom>
        </p:spPr>
      </p:pic>
      <p:pic>
        <p:nvPicPr>
          <p:cNvPr id="23" name="图片 22">
            <a:extLst>
              <a:ext uri="{FF2B5EF4-FFF2-40B4-BE49-F238E27FC236}">
                <a16:creationId xmlns:a16="http://schemas.microsoft.com/office/drawing/2014/main" id="{69BDBEA3-35CB-4A0C-819C-AA9AEFC19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454" y="1241604"/>
            <a:ext cx="1203763" cy="1231640"/>
          </a:xfrm>
          <a:prstGeom prst="rect">
            <a:avLst/>
          </a:prstGeom>
        </p:spPr>
      </p:pic>
      <p:pic>
        <p:nvPicPr>
          <p:cNvPr id="25" name="图片 24">
            <a:extLst>
              <a:ext uri="{FF2B5EF4-FFF2-40B4-BE49-F238E27FC236}">
                <a16:creationId xmlns:a16="http://schemas.microsoft.com/office/drawing/2014/main" id="{776BFE56-E13E-4B18-84DF-B54057DF5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5959" y="1241604"/>
            <a:ext cx="1161350" cy="1231640"/>
          </a:xfrm>
          <a:prstGeom prst="rect">
            <a:avLst/>
          </a:prstGeom>
        </p:spPr>
      </p:pic>
      <p:pic>
        <p:nvPicPr>
          <p:cNvPr id="61" name="图片 60">
            <a:extLst>
              <a:ext uri="{FF2B5EF4-FFF2-40B4-BE49-F238E27FC236}">
                <a16:creationId xmlns:a16="http://schemas.microsoft.com/office/drawing/2014/main" id="{F9AA36F4-9697-4603-A0BB-6CC9F5C381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3454" y="2640417"/>
            <a:ext cx="1187217" cy="1249223"/>
          </a:xfrm>
          <a:prstGeom prst="rect">
            <a:avLst/>
          </a:prstGeom>
        </p:spPr>
      </p:pic>
      <p:pic>
        <p:nvPicPr>
          <p:cNvPr id="63" name="图片 62">
            <a:extLst>
              <a:ext uri="{FF2B5EF4-FFF2-40B4-BE49-F238E27FC236}">
                <a16:creationId xmlns:a16="http://schemas.microsoft.com/office/drawing/2014/main" id="{ED763D54-3B1C-4E53-B1DC-610074DAF0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1560" y="2658001"/>
            <a:ext cx="1161350" cy="1231640"/>
          </a:xfrm>
          <a:prstGeom prst="rect">
            <a:avLst/>
          </a:prstGeom>
        </p:spPr>
      </p:pic>
      <p:pic>
        <p:nvPicPr>
          <p:cNvPr id="65" name="图片 64">
            <a:extLst>
              <a:ext uri="{FF2B5EF4-FFF2-40B4-BE49-F238E27FC236}">
                <a16:creationId xmlns:a16="http://schemas.microsoft.com/office/drawing/2014/main" id="{F5BA957D-480C-40D3-A7C9-7EAA1DEFFE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5022" y="2658001"/>
            <a:ext cx="1057537" cy="1193751"/>
          </a:xfrm>
          <a:prstGeom prst="rect">
            <a:avLst/>
          </a:prstGeom>
        </p:spPr>
      </p:pic>
      <p:pic>
        <p:nvPicPr>
          <p:cNvPr id="69" name="图片 68">
            <a:extLst>
              <a:ext uri="{FF2B5EF4-FFF2-40B4-BE49-F238E27FC236}">
                <a16:creationId xmlns:a16="http://schemas.microsoft.com/office/drawing/2014/main" id="{36FD745A-3146-4578-9C21-4FD15E84C6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2989" y="2640417"/>
            <a:ext cx="1191510" cy="1249223"/>
          </a:xfrm>
          <a:prstGeom prst="rect">
            <a:avLst/>
          </a:prstGeom>
        </p:spPr>
      </p:pic>
      <p:pic>
        <p:nvPicPr>
          <p:cNvPr id="71" name="图片 70">
            <a:extLst>
              <a:ext uri="{FF2B5EF4-FFF2-40B4-BE49-F238E27FC236}">
                <a16:creationId xmlns:a16="http://schemas.microsoft.com/office/drawing/2014/main" id="{38CA5F28-8A2E-42CD-BC94-38862C9309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5022" y="4071985"/>
            <a:ext cx="1057537" cy="1193752"/>
          </a:xfrm>
          <a:prstGeom prst="rect">
            <a:avLst/>
          </a:prstGeom>
        </p:spPr>
      </p:pic>
      <p:pic>
        <p:nvPicPr>
          <p:cNvPr id="73" name="图片 72">
            <a:extLst>
              <a:ext uri="{FF2B5EF4-FFF2-40B4-BE49-F238E27FC236}">
                <a16:creationId xmlns:a16="http://schemas.microsoft.com/office/drawing/2014/main" id="{8C540C8C-77AC-44B2-A343-3A673AA8F8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5959" y="4071986"/>
            <a:ext cx="1137551" cy="1193751"/>
          </a:xfrm>
          <a:prstGeom prst="rect">
            <a:avLst/>
          </a:prstGeom>
        </p:spPr>
      </p:pic>
      <p:pic>
        <p:nvPicPr>
          <p:cNvPr id="75" name="图片 74">
            <a:extLst>
              <a:ext uri="{FF2B5EF4-FFF2-40B4-BE49-F238E27FC236}">
                <a16:creationId xmlns:a16="http://schemas.microsoft.com/office/drawing/2014/main" id="{2896B889-9924-4E83-AB61-ED3ED38C06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31323" y="4071985"/>
            <a:ext cx="1191510" cy="1193751"/>
          </a:xfrm>
          <a:prstGeom prst="rect">
            <a:avLst/>
          </a:prstGeom>
        </p:spPr>
      </p:pic>
      <p:pic>
        <p:nvPicPr>
          <p:cNvPr id="77" name="图片 76">
            <a:extLst>
              <a:ext uri="{FF2B5EF4-FFF2-40B4-BE49-F238E27FC236}">
                <a16:creationId xmlns:a16="http://schemas.microsoft.com/office/drawing/2014/main" id="{FF2715E2-6B46-44BD-97AC-8F6401C144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3454" y="4056813"/>
            <a:ext cx="1187217" cy="1208923"/>
          </a:xfrm>
          <a:prstGeom prst="rect">
            <a:avLst/>
          </a:prstGeom>
        </p:spPr>
      </p:pic>
      <p:pic>
        <p:nvPicPr>
          <p:cNvPr id="83" name="图片 82">
            <a:extLst>
              <a:ext uri="{FF2B5EF4-FFF2-40B4-BE49-F238E27FC236}">
                <a16:creationId xmlns:a16="http://schemas.microsoft.com/office/drawing/2014/main" id="{3EF61278-A089-447B-815C-6B89B25176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06172" y="1254755"/>
            <a:ext cx="1203763" cy="1231640"/>
          </a:xfrm>
          <a:prstGeom prst="rect">
            <a:avLst/>
          </a:prstGeom>
        </p:spPr>
      </p:pic>
      <p:pic>
        <p:nvPicPr>
          <p:cNvPr id="85" name="图片 84">
            <a:extLst>
              <a:ext uri="{FF2B5EF4-FFF2-40B4-BE49-F238E27FC236}">
                <a16:creationId xmlns:a16="http://schemas.microsoft.com/office/drawing/2014/main" id="{E20F04D2-F1F1-4140-9405-0266C792B9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06172" y="4056813"/>
            <a:ext cx="1203763" cy="1208923"/>
          </a:xfrm>
          <a:prstGeom prst="rect">
            <a:avLst/>
          </a:prstGeom>
        </p:spPr>
      </p:pic>
      <p:pic>
        <p:nvPicPr>
          <p:cNvPr id="95" name="图片 94">
            <a:extLst>
              <a:ext uri="{FF2B5EF4-FFF2-40B4-BE49-F238E27FC236}">
                <a16:creationId xmlns:a16="http://schemas.microsoft.com/office/drawing/2014/main" id="{E52C4C70-524E-4E99-B1E8-9DAC7B8BBCB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06172" y="2627362"/>
            <a:ext cx="1203763" cy="1262278"/>
          </a:xfrm>
          <a:prstGeom prst="rect">
            <a:avLst/>
          </a:prstGeom>
        </p:spPr>
      </p:pic>
      <p:pic>
        <p:nvPicPr>
          <p:cNvPr id="97" name="图片 96">
            <a:extLst>
              <a:ext uri="{FF2B5EF4-FFF2-40B4-BE49-F238E27FC236}">
                <a16:creationId xmlns:a16="http://schemas.microsoft.com/office/drawing/2014/main" id="{42275BCB-469F-400B-9E53-F944C2ABFAF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183538" y="1248109"/>
            <a:ext cx="1203763" cy="1238286"/>
          </a:xfrm>
          <a:prstGeom prst="rect">
            <a:avLst/>
          </a:prstGeom>
        </p:spPr>
      </p:pic>
      <p:pic>
        <p:nvPicPr>
          <p:cNvPr id="99" name="图片 98">
            <a:extLst>
              <a:ext uri="{FF2B5EF4-FFF2-40B4-BE49-F238E27FC236}">
                <a16:creationId xmlns:a16="http://schemas.microsoft.com/office/drawing/2014/main" id="{1630593B-BFFB-4926-BC94-B2C79B4A471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2816" y="4056813"/>
            <a:ext cx="1203763" cy="1208923"/>
          </a:xfrm>
          <a:prstGeom prst="rect">
            <a:avLst/>
          </a:prstGeom>
        </p:spPr>
      </p:pic>
      <p:pic>
        <p:nvPicPr>
          <p:cNvPr id="101" name="图片 100">
            <a:extLst>
              <a:ext uri="{FF2B5EF4-FFF2-40B4-BE49-F238E27FC236}">
                <a16:creationId xmlns:a16="http://schemas.microsoft.com/office/drawing/2014/main" id="{1EF24586-1A50-4AEA-9490-EA4E99AA9D1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10512" y="2626987"/>
            <a:ext cx="1176789" cy="1262278"/>
          </a:xfrm>
          <a:prstGeom prst="rect">
            <a:avLst/>
          </a:prstGeom>
        </p:spPr>
      </p:pic>
      <p:pic>
        <p:nvPicPr>
          <p:cNvPr id="103" name="图片 102">
            <a:extLst>
              <a:ext uri="{FF2B5EF4-FFF2-40B4-BE49-F238E27FC236}">
                <a16:creationId xmlns:a16="http://schemas.microsoft.com/office/drawing/2014/main" id="{9B5B32C7-F6CF-4DA6-A7A9-AA87B0DBD9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79534" y="1254755"/>
            <a:ext cx="1203763" cy="1238286"/>
          </a:xfrm>
          <a:prstGeom prst="rect">
            <a:avLst/>
          </a:prstGeom>
        </p:spPr>
      </p:pic>
      <p:pic>
        <p:nvPicPr>
          <p:cNvPr id="105" name="图片 104">
            <a:extLst>
              <a:ext uri="{FF2B5EF4-FFF2-40B4-BE49-F238E27FC236}">
                <a16:creationId xmlns:a16="http://schemas.microsoft.com/office/drawing/2014/main" id="{91F858E8-E648-416F-B1F2-4D5A5D9EE5F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85488" y="4071985"/>
            <a:ext cx="1191510" cy="1238286"/>
          </a:xfrm>
          <a:prstGeom prst="rect">
            <a:avLst/>
          </a:prstGeom>
        </p:spPr>
      </p:pic>
      <p:pic>
        <p:nvPicPr>
          <p:cNvPr id="107" name="图片 106">
            <a:extLst>
              <a:ext uri="{FF2B5EF4-FFF2-40B4-BE49-F238E27FC236}">
                <a16:creationId xmlns:a16="http://schemas.microsoft.com/office/drawing/2014/main" id="{23C3C18C-2850-451C-9893-BFCBBD35B42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79534" y="2626987"/>
            <a:ext cx="1197464" cy="1295880"/>
          </a:xfrm>
          <a:prstGeom prst="rect">
            <a:avLst/>
          </a:prstGeom>
        </p:spPr>
      </p:pic>
      <p:sp>
        <p:nvSpPr>
          <p:cNvPr id="26" name="矩形 25">
            <a:extLst>
              <a:ext uri="{FF2B5EF4-FFF2-40B4-BE49-F238E27FC236}">
                <a16:creationId xmlns:a16="http://schemas.microsoft.com/office/drawing/2014/main" id="{6B6983D4-E811-4CF0-AE57-F2893C914284}"/>
              </a:ext>
            </a:extLst>
          </p:cNvPr>
          <p:cNvSpPr/>
          <p:nvPr/>
        </p:nvSpPr>
        <p:spPr>
          <a:xfrm>
            <a:off x="454313" y="1639631"/>
            <a:ext cx="805029" cy="400110"/>
          </a:xfrm>
          <a:prstGeom prst="rect">
            <a:avLst/>
          </a:prstGeom>
        </p:spPr>
        <p:txBody>
          <a:bodyPr wrap="none">
            <a:spAutoFit/>
          </a:bodyPr>
          <a:lstStyle/>
          <a:p>
            <a:r>
              <a:rPr lang="en-US" altLang="zh-CN" sz="2000" b="1" dirty="0"/>
              <a:t>Input</a:t>
            </a:r>
            <a:endParaRPr lang="zh-CN" altLang="en-US" sz="2000" b="1" dirty="0"/>
          </a:p>
        </p:txBody>
      </p:sp>
      <p:sp>
        <p:nvSpPr>
          <p:cNvPr id="27" name="矩形 26">
            <a:extLst>
              <a:ext uri="{FF2B5EF4-FFF2-40B4-BE49-F238E27FC236}">
                <a16:creationId xmlns:a16="http://schemas.microsoft.com/office/drawing/2014/main" id="{9BB55D77-1AB0-4F7C-B02D-D2B7F68D29A4}"/>
              </a:ext>
            </a:extLst>
          </p:cNvPr>
          <p:cNvSpPr/>
          <p:nvPr/>
        </p:nvSpPr>
        <p:spPr>
          <a:xfrm>
            <a:off x="432180" y="2994595"/>
            <a:ext cx="457176" cy="400110"/>
          </a:xfrm>
          <a:prstGeom prst="rect">
            <a:avLst/>
          </a:prstGeom>
        </p:spPr>
        <p:txBody>
          <a:bodyPr wrap="none">
            <a:spAutoFit/>
          </a:bodyPr>
          <a:lstStyle/>
          <a:p>
            <a:r>
              <a:rPr lang="en-US" altLang="zh-CN" sz="2000" b="1" dirty="0"/>
              <a:t>Gt</a:t>
            </a:r>
            <a:endParaRPr lang="zh-CN" altLang="en-US" sz="2000" b="1" dirty="0"/>
          </a:p>
        </p:txBody>
      </p:sp>
      <p:sp>
        <p:nvSpPr>
          <p:cNvPr id="28" name="矩形 27">
            <a:extLst>
              <a:ext uri="{FF2B5EF4-FFF2-40B4-BE49-F238E27FC236}">
                <a16:creationId xmlns:a16="http://schemas.microsoft.com/office/drawing/2014/main" id="{DBC45CE2-E5A5-4BA7-8769-3B11C5EB7F0E}"/>
              </a:ext>
            </a:extLst>
          </p:cNvPr>
          <p:cNvSpPr/>
          <p:nvPr/>
        </p:nvSpPr>
        <p:spPr>
          <a:xfrm>
            <a:off x="432180" y="4349559"/>
            <a:ext cx="1016625" cy="400110"/>
          </a:xfrm>
          <a:prstGeom prst="rect">
            <a:avLst/>
          </a:prstGeom>
        </p:spPr>
        <p:txBody>
          <a:bodyPr wrap="none">
            <a:spAutoFit/>
          </a:bodyPr>
          <a:lstStyle/>
          <a:p>
            <a:r>
              <a:rPr lang="en-US" altLang="zh-CN" sz="2000" b="1" dirty="0"/>
              <a:t>Output</a:t>
            </a:r>
            <a:endParaRPr lang="zh-CN" altLang="en-US" sz="2000" b="1" dirty="0"/>
          </a:p>
        </p:txBody>
      </p:sp>
      <p:sp>
        <p:nvSpPr>
          <p:cNvPr id="29" name="矩形 28">
            <a:extLst>
              <a:ext uri="{FF2B5EF4-FFF2-40B4-BE49-F238E27FC236}">
                <a16:creationId xmlns:a16="http://schemas.microsoft.com/office/drawing/2014/main" id="{688BD4F9-C23D-4B09-A31B-51AE19ED3353}"/>
              </a:ext>
            </a:extLst>
          </p:cNvPr>
          <p:cNvSpPr/>
          <p:nvPr/>
        </p:nvSpPr>
        <p:spPr>
          <a:xfrm>
            <a:off x="4791733" y="5448081"/>
            <a:ext cx="3416320" cy="369332"/>
          </a:xfrm>
          <a:prstGeom prst="rect">
            <a:avLst/>
          </a:prstGeom>
        </p:spPr>
        <p:txBody>
          <a:bodyPr wrap="none">
            <a:spAutoFit/>
          </a:bodyPr>
          <a:lstStyle/>
          <a:p>
            <a:r>
              <a:rPr lang="zh-CN" altLang="en-US" dirty="0">
                <a:solidFill>
                  <a:srgbClr val="000000"/>
                </a:solidFill>
                <a:ea typeface="微软雅黑"/>
                <a:cs typeface="+mn-ea"/>
                <a:sym typeface="+mn-lt"/>
              </a:rPr>
              <a:t>单显著性检测网络检测结果展示</a:t>
            </a:r>
            <a:endParaRPr lang="zh-CN" altLang="en-US" dirty="0">
              <a:solidFill>
                <a:srgbClr val="000000"/>
              </a:solidFill>
              <a:ea typeface="微软雅黑"/>
            </a:endParaRPr>
          </a:p>
        </p:txBody>
      </p:sp>
    </p:spTree>
    <p:extLst>
      <p:ext uri="{BB962C8B-B14F-4D97-AF65-F5344CB8AC3E}">
        <p14:creationId xmlns:p14="http://schemas.microsoft.com/office/powerpoint/2010/main" val="4196128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研究内容和拟采用的研究方法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研究工作计划与进度安排</a:t>
            </a:r>
            <a:endParaRPr lang="en-US" altLang="zh-CN" sz="2400" b="1" dirty="0">
              <a:solidFill>
                <a:srgbClr val="FF0000"/>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41</a:t>
            </a:fld>
            <a:endParaRPr lang="zh-CN" altLang="en-US"/>
          </a:p>
        </p:txBody>
      </p:sp>
    </p:spTree>
    <p:extLst>
      <p:ext uri="{BB962C8B-B14F-4D97-AF65-F5344CB8AC3E}">
        <p14:creationId xmlns:p14="http://schemas.microsoft.com/office/powerpoint/2010/main" val="3746510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24507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研究工作计划与进度安排</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42</a:t>
            </a:fld>
            <a:endParaRPr lang="zh-CN" altLang="en-US"/>
          </a:p>
        </p:txBody>
      </p:sp>
      <p:sp>
        <p:nvSpPr>
          <p:cNvPr id="5" name="任意多边形: 形状 4">
            <a:extLst>
              <a:ext uri="{FF2B5EF4-FFF2-40B4-BE49-F238E27FC236}">
                <a16:creationId xmlns:a16="http://schemas.microsoft.com/office/drawing/2014/main" id="{A38446D7-94F9-4B5A-8450-AEADD55A7B2E}"/>
              </a:ext>
            </a:extLst>
          </p:cNvPr>
          <p:cNvSpPr/>
          <p:nvPr/>
        </p:nvSpPr>
        <p:spPr>
          <a:xfrm>
            <a:off x="396905" y="1341340"/>
            <a:ext cx="3006082" cy="1916163"/>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任意多边形: 形状 7">
            <a:extLst>
              <a:ext uri="{FF2B5EF4-FFF2-40B4-BE49-F238E27FC236}">
                <a16:creationId xmlns:a16="http://schemas.microsoft.com/office/drawing/2014/main" id="{365B48FA-0EAF-4B9C-8EAD-DD1ABD064BFB}"/>
              </a:ext>
            </a:extLst>
          </p:cNvPr>
          <p:cNvSpPr/>
          <p:nvPr/>
        </p:nvSpPr>
        <p:spPr>
          <a:xfrm flipV="1">
            <a:off x="2391140" y="3895415"/>
            <a:ext cx="3240000" cy="1915200"/>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任意多边形: 形状 8">
            <a:extLst>
              <a:ext uri="{FF2B5EF4-FFF2-40B4-BE49-F238E27FC236}">
                <a16:creationId xmlns:a16="http://schemas.microsoft.com/office/drawing/2014/main" id="{80AE90C1-4668-4FD7-A12D-BA69515C1474}"/>
              </a:ext>
            </a:extLst>
          </p:cNvPr>
          <p:cNvSpPr/>
          <p:nvPr/>
        </p:nvSpPr>
        <p:spPr>
          <a:xfrm flipV="1">
            <a:off x="6902333" y="3895415"/>
            <a:ext cx="3385090" cy="1915200"/>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70236C94-D364-44D5-A20A-D5A65AB5FED4}"/>
              </a:ext>
            </a:extLst>
          </p:cNvPr>
          <p:cNvSpPr/>
          <p:nvPr/>
        </p:nvSpPr>
        <p:spPr>
          <a:xfrm>
            <a:off x="162986" y="3512278"/>
            <a:ext cx="11844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5B0B8C6-71AB-48E0-A318-9814C21A305D}"/>
              </a:ext>
            </a:extLst>
          </p:cNvPr>
          <p:cNvSpPr/>
          <p:nvPr/>
        </p:nvSpPr>
        <p:spPr>
          <a:xfrm>
            <a:off x="306905"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2" name="椭圆 11">
            <a:extLst>
              <a:ext uri="{FF2B5EF4-FFF2-40B4-BE49-F238E27FC236}">
                <a16:creationId xmlns:a16="http://schemas.microsoft.com/office/drawing/2014/main" id="{BFAC3B8B-5473-4687-A65C-D743275C9229}"/>
              </a:ext>
            </a:extLst>
          </p:cNvPr>
          <p:cNvSpPr/>
          <p:nvPr/>
        </p:nvSpPr>
        <p:spPr>
          <a:xfrm>
            <a:off x="2333317"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3" name="椭圆 12">
            <a:extLst>
              <a:ext uri="{FF2B5EF4-FFF2-40B4-BE49-F238E27FC236}">
                <a16:creationId xmlns:a16="http://schemas.microsoft.com/office/drawing/2014/main" id="{DA8A7920-FDF3-4807-99A3-897EFE41643C}"/>
              </a:ext>
            </a:extLst>
          </p:cNvPr>
          <p:cNvSpPr/>
          <p:nvPr/>
        </p:nvSpPr>
        <p:spPr>
          <a:xfrm>
            <a:off x="4875923"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4" name="椭圆 13">
            <a:extLst>
              <a:ext uri="{FF2B5EF4-FFF2-40B4-BE49-F238E27FC236}">
                <a16:creationId xmlns:a16="http://schemas.microsoft.com/office/drawing/2014/main" id="{3C2C3FA0-9375-4D15-B77A-B71A96A6969B}"/>
              </a:ext>
            </a:extLst>
          </p:cNvPr>
          <p:cNvSpPr/>
          <p:nvPr/>
        </p:nvSpPr>
        <p:spPr>
          <a:xfrm>
            <a:off x="6902334"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5" name="任意多边形: 形状 14">
            <a:extLst>
              <a:ext uri="{FF2B5EF4-FFF2-40B4-BE49-F238E27FC236}">
                <a16:creationId xmlns:a16="http://schemas.microsoft.com/office/drawing/2014/main" id="{5F9F09FA-1D6A-420E-8827-88454B0EF576}"/>
              </a:ext>
            </a:extLst>
          </p:cNvPr>
          <p:cNvSpPr/>
          <p:nvPr/>
        </p:nvSpPr>
        <p:spPr>
          <a:xfrm>
            <a:off x="4942663" y="1307805"/>
            <a:ext cx="3240000" cy="1916163"/>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a:extLst>
              <a:ext uri="{FF2B5EF4-FFF2-40B4-BE49-F238E27FC236}">
                <a16:creationId xmlns:a16="http://schemas.microsoft.com/office/drawing/2014/main" id="{2B02F7FE-6F77-4097-841A-72F6F9EF493D}"/>
              </a:ext>
            </a:extLst>
          </p:cNvPr>
          <p:cNvSpPr txBox="1"/>
          <p:nvPr/>
        </p:nvSpPr>
        <p:spPr>
          <a:xfrm>
            <a:off x="423086" y="1440819"/>
            <a:ext cx="3068466"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2019</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12</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2</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17" name="矩形 16">
            <a:extLst>
              <a:ext uri="{FF2B5EF4-FFF2-40B4-BE49-F238E27FC236}">
                <a16:creationId xmlns:a16="http://schemas.microsoft.com/office/drawing/2014/main" id="{8D344027-FED7-4F40-A36E-55A06B74EE7A}"/>
              </a:ext>
            </a:extLst>
          </p:cNvPr>
          <p:cNvSpPr/>
          <p:nvPr/>
        </p:nvSpPr>
        <p:spPr>
          <a:xfrm>
            <a:off x="423086" y="1786748"/>
            <a:ext cx="1826141" cy="75039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阅读相关参考文献</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完善研究方案</a:t>
            </a:r>
            <a:endParaRPr lang="en-US" altLang="zh-CN" sz="1600" dirty="0">
              <a:solidFill>
                <a:schemeClr val="tx2">
                  <a:lumMod val="75000"/>
                </a:schemeClr>
              </a:solidFill>
              <a:latin typeface="+mn-ea"/>
            </a:endParaRPr>
          </a:p>
        </p:txBody>
      </p:sp>
      <p:sp>
        <p:nvSpPr>
          <p:cNvPr id="18" name="文本框 17">
            <a:extLst>
              <a:ext uri="{FF2B5EF4-FFF2-40B4-BE49-F238E27FC236}">
                <a16:creationId xmlns:a16="http://schemas.microsoft.com/office/drawing/2014/main" id="{FAFE89F8-1C3E-4B1C-9EAF-AF0397BB6C8F}"/>
              </a:ext>
            </a:extLst>
          </p:cNvPr>
          <p:cNvSpPr txBox="1"/>
          <p:nvPr/>
        </p:nvSpPr>
        <p:spPr>
          <a:xfrm>
            <a:off x="4966111" y="1440819"/>
            <a:ext cx="3222566"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11</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12</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19" name="矩形 18">
            <a:extLst>
              <a:ext uri="{FF2B5EF4-FFF2-40B4-BE49-F238E27FC236}">
                <a16:creationId xmlns:a16="http://schemas.microsoft.com/office/drawing/2014/main" id="{2665151A-020A-45C4-BC50-D4DD63934459}"/>
              </a:ext>
            </a:extLst>
          </p:cNvPr>
          <p:cNvSpPr/>
          <p:nvPr/>
        </p:nvSpPr>
        <p:spPr>
          <a:xfrm>
            <a:off x="4969915" y="1786748"/>
            <a:ext cx="1415772" cy="40568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准备中期答辩</a:t>
            </a:r>
            <a:endParaRPr lang="en-US" altLang="zh-CN" sz="1600" dirty="0">
              <a:solidFill>
                <a:schemeClr val="tx2">
                  <a:lumMod val="75000"/>
                </a:schemeClr>
              </a:solidFill>
              <a:latin typeface="+mn-ea"/>
            </a:endParaRPr>
          </a:p>
        </p:txBody>
      </p:sp>
      <p:sp>
        <p:nvSpPr>
          <p:cNvPr id="20" name="文本框 19">
            <a:extLst>
              <a:ext uri="{FF2B5EF4-FFF2-40B4-BE49-F238E27FC236}">
                <a16:creationId xmlns:a16="http://schemas.microsoft.com/office/drawing/2014/main" id="{D3F397DB-6446-4B3F-A622-7D2555837C11}"/>
              </a:ext>
            </a:extLst>
          </p:cNvPr>
          <p:cNvSpPr txBox="1"/>
          <p:nvPr/>
        </p:nvSpPr>
        <p:spPr>
          <a:xfrm>
            <a:off x="2556682" y="4272940"/>
            <a:ext cx="3240000"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3</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10</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21" name="矩形 20">
            <a:extLst>
              <a:ext uri="{FF2B5EF4-FFF2-40B4-BE49-F238E27FC236}">
                <a16:creationId xmlns:a16="http://schemas.microsoft.com/office/drawing/2014/main" id="{3CD49169-EA75-4325-9CC3-ADE38439027E}"/>
              </a:ext>
            </a:extLst>
          </p:cNvPr>
          <p:cNvSpPr/>
          <p:nvPr/>
        </p:nvSpPr>
        <p:spPr>
          <a:xfrm>
            <a:off x="2603207" y="4602289"/>
            <a:ext cx="2441694" cy="109510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完成图像描述网络</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将各模块进行整合调优</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准备论文投稿与专利申请</a:t>
            </a:r>
            <a:endParaRPr lang="en-US" altLang="zh-CN" sz="1600" dirty="0">
              <a:solidFill>
                <a:schemeClr val="tx2">
                  <a:lumMod val="75000"/>
                </a:schemeClr>
              </a:solidFill>
              <a:latin typeface="+mn-ea"/>
            </a:endParaRPr>
          </a:p>
        </p:txBody>
      </p:sp>
      <p:sp>
        <p:nvSpPr>
          <p:cNvPr id="22" name="文本框 21">
            <a:extLst>
              <a:ext uri="{FF2B5EF4-FFF2-40B4-BE49-F238E27FC236}">
                <a16:creationId xmlns:a16="http://schemas.microsoft.com/office/drawing/2014/main" id="{7F237F19-AD10-4868-95F6-BD92A95C8061}"/>
              </a:ext>
            </a:extLst>
          </p:cNvPr>
          <p:cNvSpPr txBox="1"/>
          <p:nvPr/>
        </p:nvSpPr>
        <p:spPr>
          <a:xfrm>
            <a:off x="7092575" y="4272940"/>
            <a:ext cx="3194847"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2021</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-2021</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4</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23" name="矩形 22">
            <a:extLst>
              <a:ext uri="{FF2B5EF4-FFF2-40B4-BE49-F238E27FC236}">
                <a16:creationId xmlns:a16="http://schemas.microsoft.com/office/drawing/2014/main" id="{4A108AA6-D75A-44D0-ADEB-3584FE7DE596}"/>
              </a:ext>
            </a:extLst>
          </p:cNvPr>
          <p:cNvSpPr/>
          <p:nvPr/>
        </p:nvSpPr>
        <p:spPr>
          <a:xfrm>
            <a:off x="7082334" y="4649667"/>
            <a:ext cx="3262432" cy="75039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模型完善</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撰写毕业论文以及准备相应的材料</a:t>
            </a:r>
            <a:endParaRPr lang="en-US" altLang="zh-CN" sz="1600" dirty="0">
              <a:solidFill>
                <a:schemeClr val="tx2">
                  <a:lumMod val="75000"/>
                </a:schemeClr>
              </a:solidFill>
              <a:latin typeface="+mn-ea"/>
            </a:endParaRPr>
          </a:p>
        </p:txBody>
      </p:sp>
      <p:sp>
        <p:nvSpPr>
          <p:cNvPr id="24" name="椭圆 23">
            <a:extLst>
              <a:ext uri="{FF2B5EF4-FFF2-40B4-BE49-F238E27FC236}">
                <a16:creationId xmlns:a16="http://schemas.microsoft.com/office/drawing/2014/main" id="{9B553C1E-799A-44BB-A8ED-014B25DC87C2}"/>
              </a:ext>
            </a:extLst>
          </p:cNvPr>
          <p:cNvSpPr/>
          <p:nvPr/>
        </p:nvSpPr>
        <p:spPr>
          <a:xfrm>
            <a:off x="9518681" y="3482044"/>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25" name="任意多边形: 形状 24">
            <a:extLst>
              <a:ext uri="{FF2B5EF4-FFF2-40B4-BE49-F238E27FC236}">
                <a16:creationId xmlns:a16="http://schemas.microsoft.com/office/drawing/2014/main" id="{F7EA1ED5-9FE1-4807-96E3-A4D28D38CA63}"/>
              </a:ext>
            </a:extLst>
          </p:cNvPr>
          <p:cNvSpPr/>
          <p:nvPr/>
        </p:nvSpPr>
        <p:spPr>
          <a:xfrm>
            <a:off x="9585421" y="1331571"/>
            <a:ext cx="2421565" cy="1916163"/>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25">
            <a:extLst>
              <a:ext uri="{FF2B5EF4-FFF2-40B4-BE49-F238E27FC236}">
                <a16:creationId xmlns:a16="http://schemas.microsoft.com/office/drawing/2014/main" id="{2D6B7486-B063-4BDB-9C13-736189088ACB}"/>
              </a:ext>
            </a:extLst>
          </p:cNvPr>
          <p:cNvSpPr txBox="1"/>
          <p:nvPr/>
        </p:nvSpPr>
        <p:spPr>
          <a:xfrm>
            <a:off x="9785845" y="1464585"/>
            <a:ext cx="3222566"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2021</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5</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27" name="矩形 26">
            <a:extLst>
              <a:ext uri="{FF2B5EF4-FFF2-40B4-BE49-F238E27FC236}">
                <a16:creationId xmlns:a16="http://schemas.microsoft.com/office/drawing/2014/main" id="{6B6BE1B5-99C4-48DE-B8BA-C109E52F412D}"/>
              </a:ext>
            </a:extLst>
          </p:cNvPr>
          <p:cNvSpPr/>
          <p:nvPr/>
        </p:nvSpPr>
        <p:spPr>
          <a:xfrm>
            <a:off x="9789649" y="1810514"/>
            <a:ext cx="1415772" cy="40568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准备毕业答辩</a:t>
            </a:r>
            <a:endParaRPr lang="en-US" altLang="zh-CN" sz="1600" dirty="0">
              <a:solidFill>
                <a:schemeClr val="tx2">
                  <a:lumMod val="75000"/>
                </a:schemeClr>
              </a:solidFill>
              <a:latin typeface="+mn-ea"/>
            </a:endParaRPr>
          </a:p>
        </p:txBody>
      </p:sp>
    </p:spTree>
    <p:extLst>
      <p:ext uri="{BB962C8B-B14F-4D97-AF65-F5344CB8AC3E}">
        <p14:creationId xmlns:p14="http://schemas.microsoft.com/office/powerpoint/2010/main" val="978690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135894" y="1700811"/>
            <a:ext cx="1920213" cy="1788383"/>
            <a:chOff x="1164" y="687"/>
            <a:chExt cx="3219" cy="2998"/>
          </a:xfrm>
          <a:solidFill>
            <a:srgbClr val="E74E3E"/>
          </a:solidFill>
        </p:grpSpPr>
        <p:sp>
          <p:nvSpPr>
            <p:cNvPr id="7"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sp>
          <p:nvSpPr>
            <p:cNvPr id="8"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grpSp>
      <p:sp>
        <p:nvSpPr>
          <p:cNvPr id="9" name="矩形 8"/>
          <p:cNvSpPr/>
          <p:nvPr/>
        </p:nvSpPr>
        <p:spPr>
          <a:xfrm>
            <a:off x="3622397" y="3800583"/>
            <a:ext cx="5013424" cy="1056117"/>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23"/>
            <a:r>
              <a:rPr lang="zh-CN" altLang="en-US" sz="6400" b="1" spc="400" dirty="0">
                <a:solidFill>
                  <a:prstClr val="white"/>
                </a:solidFill>
                <a:latin typeface="微软雅黑" panose="020B0503020204020204" pitchFamily="34" charset="-122"/>
                <a:ea typeface="微软雅黑" panose="020B0503020204020204" pitchFamily="34" charset="-122"/>
              </a:rPr>
              <a:t>   谢 谢！</a:t>
            </a:r>
            <a:endParaRPr lang="zh-HK" altLang="en-US" sz="6400" b="1" spc="400" dirty="0">
              <a:solidFill>
                <a:prstClr val="white"/>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8ED98034-2E01-40AF-AC1A-52FBC7C31690}"/>
              </a:ext>
            </a:extLst>
          </p:cNvPr>
          <p:cNvSpPr>
            <a:spLocks noGrp="1"/>
          </p:cNvSpPr>
          <p:nvPr>
            <p:ph type="sldNum" sz="quarter" idx="12"/>
          </p:nvPr>
        </p:nvSpPr>
        <p:spPr/>
        <p:txBody>
          <a:bodyPr/>
          <a:lstStyle/>
          <a:p>
            <a:fld id="{DE892DB8-D1F5-4E85-9658-AC7A4C466A2E}" type="slidenum">
              <a:rPr lang="zh-CN" altLang="en-US" smtClean="0">
                <a:solidFill>
                  <a:prstClr val="black"/>
                </a:solidFill>
              </a:rPr>
              <a:pPr/>
              <a:t>43</a:t>
            </a:fld>
            <a:endParaRPr lang="zh-CN" altLang="en-US">
              <a:solidFill>
                <a:prstClr val="black"/>
              </a:solidFill>
            </a:endParaRPr>
          </a:p>
        </p:txBody>
      </p:sp>
    </p:spTree>
    <p:extLst>
      <p:ext uri="{BB962C8B-B14F-4D97-AF65-F5344CB8AC3E}">
        <p14:creationId xmlns:p14="http://schemas.microsoft.com/office/powerpoint/2010/main" val="255971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a:t>
            </a:r>
            <a:r>
              <a:rPr lang="zh-CN" altLang="en-US" kern="0" dirty="0">
                <a:solidFill>
                  <a:srgbClr val="FF0000"/>
                </a:solidFill>
                <a:latin typeface="微软雅黑" pitchFamily="34" charset="-122"/>
                <a:ea typeface="微软雅黑" pitchFamily="34" charset="-122"/>
              </a:rPr>
              <a:t>图像缩放</a:t>
            </a:r>
            <a:r>
              <a:rPr lang="zh-CN" altLang="en-US" kern="0" dirty="0">
                <a:latin typeface="微软雅黑" pitchFamily="34" charset="-122"/>
                <a:ea typeface="微软雅黑" pitchFamily="34" charset="-122"/>
              </a:rPr>
              <a:t>、局部风格化、图像拼接、图像分割、图像压缩、目标检测等。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5</a:t>
            </a:fld>
            <a:endParaRPr lang="zh-CN" altLang="en-US"/>
          </a:p>
        </p:txBody>
      </p:sp>
      <p:pic>
        <p:nvPicPr>
          <p:cNvPr id="7" name="Picture 2">
            <a:extLst>
              <a:ext uri="{FF2B5EF4-FFF2-40B4-BE49-F238E27FC236}">
                <a16:creationId xmlns:a16="http://schemas.microsoft.com/office/drawing/2014/main" id="{1681217B-DE3E-4C58-AE30-92283D601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302" t="-64"/>
          <a:stretch>
            <a:fillRect/>
          </a:stretch>
        </p:blipFill>
        <p:spPr bwMode="auto">
          <a:xfrm>
            <a:off x="1976842" y="2462908"/>
            <a:ext cx="7700030" cy="2965247"/>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95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a:t>
            </a:r>
            <a:r>
              <a:rPr lang="zh-CN" altLang="en-US" kern="0" dirty="0">
                <a:solidFill>
                  <a:srgbClr val="FF0000"/>
                </a:solidFill>
                <a:latin typeface="微软雅黑" pitchFamily="34" charset="-122"/>
                <a:ea typeface="微软雅黑" pitchFamily="34" charset="-122"/>
              </a:rPr>
              <a:t>局部风格化</a:t>
            </a:r>
            <a:r>
              <a:rPr lang="zh-CN" altLang="en-US" kern="0" dirty="0">
                <a:latin typeface="微软雅黑" pitchFamily="34" charset="-122"/>
                <a:ea typeface="微软雅黑" pitchFamily="34" charset="-122"/>
              </a:rPr>
              <a:t>、图像拼接、图像分割、图像压缩、目标检测等。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6</a:t>
            </a:fld>
            <a:endParaRPr lang="zh-CN" altLang="en-US"/>
          </a:p>
        </p:txBody>
      </p:sp>
      <p:pic>
        <p:nvPicPr>
          <p:cNvPr id="7" name="Picture 2">
            <a:extLst>
              <a:ext uri="{FF2B5EF4-FFF2-40B4-BE49-F238E27FC236}">
                <a16:creationId xmlns:a16="http://schemas.microsoft.com/office/drawing/2014/main" id="{79C35BC2-2811-4106-98E5-622A4684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574" y="2467480"/>
            <a:ext cx="8950851" cy="2965247"/>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2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a:t>
            </a:r>
            <a:r>
              <a:rPr lang="zh-CN" altLang="en-US" kern="0" dirty="0">
                <a:solidFill>
                  <a:srgbClr val="FF0000"/>
                </a:solidFill>
                <a:latin typeface="微软雅黑" pitchFamily="34" charset="-122"/>
                <a:ea typeface="微软雅黑" pitchFamily="34" charset="-122"/>
              </a:rPr>
              <a:t>图像拼接</a:t>
            </a:r>
            <a:r>
              <a:rPr lang="zh-CN" altLang="en-US" kern="0" dirty="0">
                <a:latin typeface="微软雅黑" pitchFamily="34" charset="-122"/>
                <a:ea typeface="微软雅黑" pitchFamily="34" charset="-122"/>
              </a:rPr>
              <a:t>、图像分割、图像压缩、目标检测等。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7</a:t>
            </a:fld>
            <a:endParaRPr lang="zh-CN" altLang="en-US"/>
          </a:p>
        </p:txBody>
      </p:sp>
      <p:pic>
        <p:nvPicPr>
          <p:cNvPr id="7" name="Picture 3">
            <a:extLst>
              <a:ext uri="{FF2B5EF4-FFF2-40B4-BE49-F238E27FC236}">
                <a16:creationId xmlns:a16="http://schemas.microsoft.com/office/drawing/2014/main" id="{CB90D7E0-D3BE-43A5-A5E3-FDEC67CC3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218" y="2529590"/>
            <a:ext cx="8957563" cy="2803905"/>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6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基于人的视觉注意力机制，在图像中预测或分割出显著性的物体区域，以应用到更多的计算机视觉问题中，如图像缩放、局部风格化、图像拼接、</a:t>
            </a:r>
            <a:r>
              <a:rPr lang="zh-CN" altLang="en-US" kern="0" dirty="0">
                <a:solidFill>
                  <a:srgbClr val="FF0000"/>
                </a:solidFill>
                <a:latin typeface="微软雅黑" pitchFamily="34" charset="-122"/>
                <a:ea typeface="微软雅黑" pitchFamily="34" charset="-122"/>
              </a:rPr>
              <a:t>图像分割</a:t>
            </a:r>
            <a:r>
              <a:rPr lang="zh-CN" altLang="en-US" kern="0" dirty="0">
                <a:latin typeface="微软雅黑" pitchFamily="34" charset="-122"/>
                <a:ea typeface="微软雅黑" pitchFamily="34" charset="-122"/>
              </a:rPr>
              <a:t>、图像压缩、目标检测等。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8</a:t>
            </a:fld>
            <a:endParaRPr lang="zh-CN" altLang="en-US"/>
          </a:p>
        </p:txBody>
      </p:sp>
      <p:pic>
        <p:nvPicPr>
          <p:cNvPr id="7" name="图片 6">
            <a:extLst>
              <a:ext uri="{FF2B5EF4-FFF2-40B4-BE49-F238E27FC236}">
                <a16:creationId xmlns:a16="http://schemas.microsoft.com/office/drawing/2014/main" id="{2DAA0148-0A2D-47ED-A470-89D254269FEA}"/>
              </a:ext>
            </a:extLst>
          </p:cNvPr>
          <p:cNvPicPr>
            <a:picLocks noChangeAspect="1"/>
          </p:cNvPicPr>
          <p:nvPr/>
        </p:nvPicPr>
        <p:blipFill>
          <a:blip r:embed="rId4"/>
          <a:stretch>
            <a:fillRect/>
          </a:stretch>
        </p:blipFill>
        <p:spPr>
          <a:xfrm>
            <a:off x="1885313" y="2163919"/>
            <a:ext cx="8421374" cy="430316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191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基于人的视觉注意力机制，在图像中预测或分割出显著性的物体区域，以应用到更多的计算机视觉问题中，如图像缩放、局部风格化、图像拼接、图像分割、</a:t>
            </a:r>
            <a:r>
              <a:rPr lang="zh-CN" altLang="en-US" kern="0" dirty="0">
                <a:solidFill>
                  <a:srgbClr val="FF0000"/>
                </a:solidFill>
                <a:latin typeface="微软雅黑" pitchFamily="34" charset="-122"/>
                <a:ea typeface="微软雅黑" pitchFamily="34" charset="-122"/>
              </a:rPr>
              <a:t>图像压缩</a:t>
            </a:r>
            <a:r>
              <a:rPr lang="zh-CN" altLang="en-US" kern="0" dirty="0">
                <a:latin typeface="微软雅黑" pitchFamily="34" charset="-122"/>
                <a:ea typeface="微软雅黑" pitchFamily="34" charset="-122"/>
              </a:rPr>
              <a:t>、目标检测等。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9</a:t>
            </a:fld>
            <a:endParaRPr lang="zh-CN" altLang="en-US"/>
          </a:p>
        </p:txBody>
      </p:sp>
      <p:grpSp>
        <p:nvGrpSpPr>
          <p:cNvPr id="7" name="组合 6">
            <a:extLst>
              <a:ext uri="{FF2B5EF4-FFF2-40B4-BE49-F238E27FC236}">
                <a16:creationId xmlns:a16="http://schemas.microsoft.com/office/drawing/2014/main" id="{19AB53C5-8A9C-4842-B321-607D1CA9B0A3}"/>
              </a:ext>
            </a:extLst>
          </p:cNvPr>
          <p:cNvGrpSpPr/>
          <p:nvPr/>
        </p:nvGrpSpPr>
        <p:grpSpPr>
          <a:xfrm>
            <a:off x="1492055" y="2557056"/>
            <a:ext cx="8932148" cy="2959733"/>
            <a:chOff x="3183423" y="1790605"/>
            <a:chExt cx="8932148" cy="2959733"/>
          </a:xfrm>
          <a:effectLst/>
        </p:grpSpPr>
        <p:pic>
          <p:nvPicPr>
            <p:cNvPr id="8" name="图片 7">
              <a:extLst>
                <a:ext uri="{FF2B5EF4-FFF2-40B4-BE49-F238E27FC236}">
                  <a16:creationId xmlns:a16="http://schemas.microsoft.com/office/drawing/2014/main" id="{C638D285-DE78-41E4-979B-A87916CDCF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5974" y="1790605"/>
              <a:ext cx="4439597" cy="2959733"/>
            </a:xfrm>
            <a:prstGeom prst="roundRect">
              <a:avLst>
                <a:gd name="adj" fmla="val 8594"/>
              </a:avLst>
            </a:prstGeom>
            <a:solidFill>
              <a:srgbClr val="FFFFFF">
                <a:shade val="85000"/>
              </a:srgbClr>
            </a:solidFill>
            <a:ln>
              <a:noFill/>
            </a:ln>
            <a:effectLst/>
          </p:spPr>
        </p:pic>
        <p:pic>
          <p:nvPicPr>
            <p:cNvPr id="9" name="图片 8">
              <a:extLst>
                <a:ext uri="{FF2B5EF4-FFF2-40B4-BE49-F238E27FC236}">
                  <a16:creationId xmlns:a16="http://schemas.microsoft.com/office/drawing/2014/main" id="{62E44497-3648-47E2-B2F0-8483371A55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3423" y="1790606"/>
              <a:ext cx="4439598" cy="2959732"/>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426548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8935</TotalTime>
  <Words>5336</Words>
  <Application>Microsoft Office PowerPoint</Application>
  <PresentationFormat>宽屏</PresentationFormat>
  <Paragraphs>447</Paragraphs>
  <Slides>43</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等线</vt:lpstr>
      <vt:lpstr>等线 Light</vt:lpstr>
      <vt:lpstr>华文新魏</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Mrzher</dc:creator>
  <cp:lastModifiedBy>崔 哲</cp:lastModifiedBy>
  <cp:revision>234</cp:revision>
  <dcterms:created xsi:type="dcterms:W3CDTF">2019-09-03T02:36:16Z</dcterms:created>
  <dcterms:modified xsi:type="dcterms:W3CDTF">2019-12-27T00:04:54Z</dcterms:modified>
</cp:coreProperties>
</file>